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920" r:id="rId2"/>
  </p:sldMasterIdLst>
  <p:notesMasterIdLst>
    <p:notesMasterId r:id="rId29"/>
  </p:notesMasterIdLst>
  <p:handoutMasterIdLst>
    <p:handoutMasterId r:id="rId30"/>
  </p:handoutMasterIdLst>
  <p:sldIdLst>
    <p:sldId id="372" r:id="rId3"/>
    <p:sldId id="256" r:id="rId4"/>
    <p:sldId id="257" r:id="rId5"/>
    <p:sldId id="344" r:id="rId6"/>
    <p:sldId id="345" r:id="rId7"/>
    <p:sldId id="346" r:id="rId8"/>
    <p:sldId id="347" r:id="rId9"/>
    <p:sldId id="348" r:id="rId10"/>
    <p:sldId id="349" r:id="rId11"/>
    <p:sldId id="359" r:id="rId12"/>
    <p:sldId id="360" r:id="rId13"/>
    <p:sldId id="358" r:id="rId14"/>
    <p:sldId id="355" r:id="rId15"/>
    <p:sldId id="356" r:id="rId16"/>
    <p:sldId id="357" r:id="rId17"/>
    <p:sldId id="361" r:id="rId18"/>
    <p:sldId id="370" r:id="rId19"/>
    <p:sldId id="369" r:id="rId20"/>
    <p:sldId id="362" r:id="rId21"/>
    <p:sldId id="363" r:id="rId22"/>
    <p:sldId id="371" r:id="rId23"/>
    <p:sldId id="364" r:id="rId24"/>
    <p:sldId id="365" r:id="rId25"/>
    <p:sldId id="366" r:id="rId26"/>
    <p:sldId id="367" r:id="rId27"/>
    <p:sldId id="368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97" autoAdjust="0"/>
    <p:restoredTop sz="94660"/>
  </p:normalViewPr>
  <p:slideViewPr>
    <p:cSldViewPr>
      <p:cViewPr varScale="1">
        <p:scale>
          <a:sx n="60" d="100"/>
          <a:sy n="60" d="100"/>
        </p:scale>
        <p:origin x="116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B571D2B-31EB-46B7-963F-280D42A099EB}" type="datetimeFigureOut">
              <a:rPr lang="en-US"/>
              <a:pPr>
                <a:defRPr/>
              </a:pPr>
              <a:t>24-Feb-23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7C6B38-BF70-48B1-9E06-721122F73B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878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665EE1D-D871-422B-A1B0-F1BF9A66EEEB}" type="datetimeFigureOut">
              <a:rPr lang="en-US"/>
              <a:pPr>
                <a:defRPr/>
              </a:pPr>
              <a:t>24-Feb-23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BE1B1AE-78B7-4BC7-BCA5-5B61E8FAC4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2064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C9D2F-5FCE-4B4F-80E6-E39EED6BD8E1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5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1" name="Rounded Rectangle 10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2" name="Rounded Rectangle 11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BB5A30-751B-4A86-91A1-8FCD46B6BC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06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C90D6F-59FA-4BDD-84D7-79D65C3989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564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B0908E-F58B-4D3B-AC59-E636EF24B3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02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14600" y="5410200"/>
            <a:ext cx="6019800" cy="533400"/>
          </a:xfrm>
        </p:spPr>
        <p:txBody>
          <a:bodyPr anchor="b" anchorCtr="0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Presenter details comes here</a:t>
            </a:r>
          </a:p>
          <a:p>
            <a:pPr lvl="0"/>
            <a:r>
              <a:rPr lang="en-GB" dirty="0" smtClean="0"/>
              <a:t>Date and other details can come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600" y="3810000"/>
            <a:ext cx="6019800" cy="1524000"/>
          </a:xfrm>
        </p:spPr>
        <p:txBody>
          <a:bodyPr anchor="ctr"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Please enter the presentation title here</a:t>
            </a:r>
            <a:endParaRPr lang="en-US" dirty="0"/>
          </a:p>
        </p:txBody>
      </p:sp>
      <p:pic>
        <p:nvPicPr>
          <p:cNvPr id="13" name="Picture 12" descr="BITS_university_logo_whitevert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/>
        </p:blipFill>
        <p:spPr>
          <a:xfrm>
            <a:off x="76200" y="3352800"/>
            <a:ext cx="2057400" cy="19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-76200" y="52578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52400" y="566660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</p:spTree>
    <p:extLst>
      <p:ext uri="{BB962C8B-B14F-4D97-AF65-F5344CB8AC3E}">
        <p14:creationId xmlns:p14="http://schemas.microsoft.com/office/powerpoint/2010/main" val="171865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AFE2E-4BEC-4F4E-A61E-0F26A01B617E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530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Trajan Pro" panose="02020502050506020301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8160026" cy="4116151"/>
          </a:xfrm>
        </p:spPr>
        <p:txBody>
          <a:bodyPr/>
          <a:lstStyle>
            <a:lvl1pPr>
              <a:buClr>
                <a:srgbClr val="C00000"/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Berlin Sans FB" panose="020E0602020502020306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7881" y="6453025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8E7C2-B78A-4B55-AFC0-68C2F176B43C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6453026"/>
            <a:ext cx="483467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13" name="Picture 12" descr="Picture 7.png"/>
          <p:cNvPicPr>
            <a:picLocks noChangeAspect="1"/>
          </p:cNvPicPr>
          <p:nvPr userDrawn="1"/>
        </p:nvPicPr>
        <p:blipFill>
          <a:blip r:embed="rId4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0" y="2005027"/>
            <a:ext cx="7010400" cy="45719"/>
            <a:chOff x="1905000" y="6553200"/>
            <a:chExt cx="7010400" cy="45719"/>
          </a:xfrm>
        </p:grpSpPr>
        <p:sp>
          <p:nvSpPr>
            <p:cNvPr id="19" name="Rectangle 1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87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AA9521-E084-4B0E-8137-3B2470F44636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110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>
            <a:normAutofit/>
          </a:bodyPr>
          <a:lstStyle>
            <a:lvl1pPr>
              <a:defRPr sz="3600">
                <a:latin typeface="Trajan Pro" panose="02020502050506020301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399" y="2336873"/>
            <a:ext cx="3773557" cy="40631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2336873"/>
            <a:ext cx="4002157" cy="40631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16757" y="643679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6D21C6-7306-4078-84C0-EA577AF1BA2E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5991" y="6400015"/>
            <a:ext cx="5791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122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DC5B69-C1A8-4807-B4B2-5BC93E37D120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461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59451-7154-4F2C-BC8F-181CB9F025C1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713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9CF644-73DD-4EAE-AC8A-E8012D3AF7E3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919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05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2224"/>
            <a:ext cx="8229600" cy="4684776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C00000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077200" y="6248400"/>
            <a:ext cx="762000" cy="366713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19BC272E-BCC6-4980-B8BB-EA0D4E8FE31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7" name="Picture 6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1487424"/>
            <a:ext cx="7010400" cy="45719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99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822264-C789-48E4-B293-8317BDEC02F4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4065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05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EEBAE-156B-4FA6-84F9-C6AE439E099D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748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D9507-C7CA-4A35-8ECA-B1A7C23D71B2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606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03FB90-5815-468D-84BD-6C461FD5B526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377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3587-7269-4E40-862F-5375B7AABC35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5006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065ED-2807-4C8E-975D-ED2C8433E2D7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5279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0E8C4-C76C-4CCE-8590-E7CE6FE339D9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483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BB509-4502-4DBE-A4C7-D60C9F13D565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86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EE27B-B2A1-460A-A498-ECE215A89B19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5641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1FA8DE-2D77-48EE-904B-E337D4417761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287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867DF0-2F50-473D-8B06-9648851D7E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06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D9628-79DF-4194-A927-0CA671ACBB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22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FBB2DA-1904-4B64-BDBC-4510563AE59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</p:spTree>
    <p:extLst>
      <p:ext uri="{BB962C8B-B14F-4D97-AF65-F5344CB8AC3E}">
        <p14:creationId xmlns:p14="http://schemas.microsoft.com/office/powerpoint/2010/main" val="90001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02ADB9-40F5-473B-BF68-72206B5083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65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0B8CF0-13B0-44E7-8F8C-B8A9AD3AED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681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195533-ADC0-41B3-A642-6F6BA7D573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22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638A7B-667B-401A-8DBE-2C6AFD0424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22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4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ljlkj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fld id="{56DE6A09-C701-4F05-86AB-15DCC08B26B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05" r:id="rId3"/>
    <p:sldLayoutId id="2147483906" r:id="rId4"/>
    <p:sldLayoutId id="2147483918" r:id="rId5"/>
    <p:sldLayoutId id="2147483919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38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629">
              <a:schemeClr val="tx1"/>
            </a:gs>
            <a:gs pos="37168">
              <a:schemeClr val="tx1"/>
            </a:gs>
            <a:gs pos="81000">
              <a:srgbClr val="FAF0FE"/>
            </a:gs>
            <a:gs pos="92500">
              <a:schemeClr val="accent3">
                <a:lumMod val="20000"/>
                <a:lumOff val="80000"/>
              </a:schemeClr>
            </a:gs>
            <a:gs pos="10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D39DE-55B8-4522-8CA0-38A885061E5D}" type="datetime1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24-Feb-23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701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86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3312">
          <p15:clr>
            <a:srgbClr val="F26B43"/>
          </p15:clr>
        </p15:guide>
        <p15:guide id="6" pos="36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5526">
          <p15:clr>
            <a:srgbClr val="F26B43"/>
          </p15:clr>
        </p15:guide>
        <p15:guide id="9" pos="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FCA08E"/>
                </a:solidFill>
              </a:rPr>
              <a:t>Course Name : </a:t>
            </a:r>
            <a:br>
              <a:rPr lang="en-US" sz="3200" dirty="0" smtClean="0">
                <a:solidFill>
                  <a:srgbClr val="FCA08E"/>
                </a:solidFill>
              </a:rPr>
            </a:br>
            <a:r>
              <a:rPr lang="en-US" sz="3200" dirty="0" smtClean="0">
                <a:solidFill>
                  <a:srgbClr val="FCA08E"/>
                </a:solidFill>
              </a:rPr>
              <a:t>Data Structures &amp; Algorithms</a:t>
            </a:r>
            <a:endParaRPr lang="en-US" sz="3200" dirty="0">
              <a:solidFill>
                <a:srgbClr val="FCA08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267744" y="5410200"/>
            <a:ext cx="6266656" cy="533400"/>
          </a:xfrm>
        </p:spPr>
        <p:txBody>
          <a:bodyPr/>
          <a:lstStyle/>
          <a:p>
            <a:r>
              <a:rPr lang="en-US" dirty="0" smtClean="0"/>
              <a:t>Dr. S. Nandagopalan</a:t>
            </a:r>
          </a:p>
          <a:p>
            <a:r>
              <a:rPr lang="en-US" dirty="0" smtClean="0"/>
              <a:t>Computer Science &amp; Information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with Timestamp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Oval 19"/>
          <p:cNvSpPr>
            <a:spLocks noChangeArrowheads="1"/>
          </p:cNvSpPr>
          <p:nvPr/>
        </p:nvSpPr>
        <p:spPr bwMode="auto">
          <a:xfrm>
            <a:off x="2362200" y="2895600"/>
            <a:ext cx="689527" cy="626475"/>
          </a:xfrm>
          <a:prstGeom prst="ellipse">
            <a:avLst/>
          </a:prstGeom>
          <a:solidFill>
            <a:srgbClr val="FED05E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sz="1600" b="1" dirty="0" smtClean="0">
                <a:solidFill>
                  <a:prstClr val="black"/>
                </a:solidFill>
                <a:cs typeface="Arial" pitchFamily="34" charset="0"/>
              </a:rPr>
              <a:t>1/8</a:t>
            </a:r>
            <a:endParaRPr lang="en-US" sz="1600" b="1" dirty="0">
              <a:solidFill>
                <a:prstClr val="black"/>
              </a:solidFill>
              <a:cs typeface="Arial" pitchFamily="34" charset="0"/>
            </a:endParaRPr>
          </a:p>
          <a:p>
            <a:pPr>
              <a:defRPr/>
            </a:pPr>
            <a:endParaRPr 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8" name="Oval 20"/>
          <p:cNvSpPr>
            <a:spLocks noChangeArrowheads="1"/>
          </p:cNvSpPr>
          <p:nvPr/>
        </p:nvSpPr>
        <p:spPr bwMode="auto">
          <a:xfrm>
            <a:off x="4492073" y="2909522"/>
            <a:ext cx="689527" cy="626475"/>
          </a:xfrm>
          <a:prstGeom prst="ellipse">
            <a:avLst/>
          </a:prstGeom>
          <a:solidFill>
            <a:srgbClr val="FED05E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sz="1600" b="1" dirty="0" smtClean="0">
                <a:solidFill>
                  <a:prstClr val="black"/>
                </a:solidFill>
                <a:cs typeface="Arial" pitchFamily="34" charset="0"/>
              </a:rPr>
              <a:t>3/6</a:t>
            </a:r>
            <a:endParaRPr lang="en-US" sz="1600" b="1" dirty="0">
              <a:solidFill>
                <a:prstClr val="black"/>
              </a:solidFill>
              <a:cs typeface="Arial" pitchFamily="34" charset="0"/>
            </a:endParaRPr>
          </a:p>
          <a:p>
            <a:pPr>
              <a:defRPr/>
            </a:pPr>
            <a:endParaRPr 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9" name="Line 21"/>
          <p:cNvSpPr>
            <a:spLocks noChangeShapeType="1"/>
          </p:cNvSpPr>
          <p:nvPr/>
        </p:nvSpPr>
        <p:spPr bwMode="auto">
          <a:xfrm>
            <a:off x="3076627" y="3184474"/>
            <a:ext cx="1434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sz="1600" b="1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" name="Line 22"/>
          <p:cNvSpPr>
            <a:spLocks noChangeShapeType="1"/>
          </p:cNvSpPr>
          <p:nvPr/>
        </p:nvSpPr>
        <p:spPr bwMode="auto">
          <a:xfrm rot="5400000">
            <a:off x="2061960" y="4174653"/>
            <a:ext cx="1303416" cy="0"/>
          </a:xfrm>
          <a:prstGeom prst="line">
            <a:avLst/>
          </a:prstGeom>
          <a:solidFill>
            <a:srgbClr val="FED05E"/>
          </a:solidFill>
          <a:ln w="12700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600" b="1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rot="5400000">
            <a:off x="4276108" y="4190314"/>
            <a:ext cx="1303416" cy="0"/>
          </a:xfrm>
          <a:prstGeom prst="line">
            <a:avLst/>
          </a:prstGeom>
          <a:solidFill>
            <a:srgbClr val="FED05E"/>
          </a:solidFill>
          <a:ln w="12700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600" b="1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2" name="Line 24"/>
          <p:cNvSpPr>
            <a:spLocks noChangeShapeType="1"/>
          </p:cNvSpPr>
          <p:nvPr/>
        </p:nvSpPr>
        <p:spPr bwMode="auto">
          <a:xfrm rot="5400000">
            <a:off x="3177635" y="3359263"/>
            <a:ext cx="1378152" cy="1675932"/>
          </a:xfrm>
          <a:prstGeom prst="line">
            <a:avLst/>
          </a:prstGeom>
          <a:solidFill>
            <a:srgbClr val="FED05E"/>
          </a:solidFill>
          <a:ln w="12700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600" b="1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3" name="Oval 25"/>
          <p:cNvSpPr>
            <a:spLocks noChangeArrowheads="1"/>
          </p:cNvSpPr>
          <p:nvPr/>
        </p:nvSpPr>
        <p:spPr bwMode="auto">
          <a:xfrm>
            <a:off x="4482496" y="4783725"/>
            <a:ext cx="689527" cy="626475"/>
          </a:xfrm>
          <a:prstGeom prst="ellipse">
            <a:avLst/>
          </a:prstGeom>
          <a:solidFill>
            <a:srgbClr val="FED05E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sz="1600" b="1" dirty="0" smtClean="0">
                <a:solidFill>
                  <a:prstClr val="black"/>
                </a:solidFill>
                <a:cs typeface="Arial" pitchFamily="34" charset="0"/>
              </a:rPr>
              <a:t>4/5</a:t>
            </a:r>
            <a:endParaRPr 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3061304" y="5230959"/>
            <a:ext cx="1434600" cy="0"/>
          </a:xfrm>
          <a:prstGeom prst="line">
            <a:avLst/>
          </a:prstGeom>
          <a:solidFill>
            <a:srgbClr val="FED05E"/>
          </a:solidFill>
          <a:ln w="12700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600" b="1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6" name="Oval 28"/>
          <p:cNvSpPr>
            <a:spLocks noChangeArrowheads="1"/>
          </p:cNvSpPr>
          <p:nvPr/>
        </p:nvSpPr>
        <p:spPr bwMode="auto">
          <a:xfrm>
            <a:off x="2398592" y="4783725"/>
            <a:ext cx="689527" cy="626475"/>
          </a:xfrm>
          <a:prstGeom prst="ellipse">
            <a:avLst/>
          </a:prstGeom>
          <a:solidFill>
            <a:srgbClr val="FED05E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sz="1600" b="1" dirty="0" smtClean="0">
                <a:solidFill>
                  <a:prstClr val="black"/>
                </a:solidFill>
                <a:cs typeface="Arial" pitchFamily="34" charset="0"/>
              </a:rPr>
              <a:t>2/7</a:t>
            </a:r>
            <a:endParaRPr 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3664" y="289473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6393" y="481157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9753" y="481157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19753" y="291066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62200" y="5746379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d(v) – ‘discovery’ time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F(v) – ‘finish’ time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6" name="Picture 2" descr="http://homepages.ius.edu/rwisman/C455/html/notes/Chapter22/Ch22-8.gi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0063" y="2018463"/>
            <a:ext cx="8296275" cy="47529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94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6629">
              <a:schemeClr val="tx1"/>
            </a:gs>
            <a:gs pos="37168">
              <a:schemeClr val="tx1"/>
            </a:gs>
            <a:gs pos="81000">
              <a:srgbClr val="FAF0FE"/>
            </a:gs>
            <a:gs pos="92500">
              <a:schemeClr val="accent3">
                <a:lumMod val="20000"/>
                <a:lumOff val="80000"/>
              </a:schemeClr>
            </a:gs>
            <a:gs pos="10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9757"/>
            <a:ext cx="6896534" cy="10809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DFS Algorithm with Timestamp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597806"/>
              </p:ext>
            </p:extLst>
          </p:nvPr>
        </p:nvGraphicFramePr>
        <p:xfrm>
          <a:off x="914400" y="1293697"/>
          <a:ext cx="5867400" cy="501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hoto Editor Photo" r:id="rId3" imgW="7078063" imgH="6047619" progId="">
                  <p:embed/>
                </p:oleObj>
              </mc:Choice>
              <mc:Fallback>
                <p:oleObj name="Photo Editor Photo" r:id="rId3" imgW="7078063" imgH="6047619" progId="">
                  <p:embed/>
                  <p:pic>
                    <p:nvPicPr>
                      <p:cNvPr id="102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3697"/>
                        <a:ext cx="5867400" cy="501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8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629">
              <a:schemeClr val="tx1"/>
            </a:gs>
            <a:gs pos="27000">
              <a:schemeClr val="tx1"/>
            </a:gs>
            <a:gs pos="81000">
              <a:srgbClr val="FAF0FE"/>
            </a:gs>
            <a:gs pos="87000">
              <a:schemeClr val="accent3">
                <a:lumMod val="20000"/>
                <a:lumOff val="80000"/>
              </a:schemeClr>
            </a:gs>
            <a:gs pos="10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Topological order using     Source Removal</a:t>
            </a:r>
            <a:endParaRPr lang="en-US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7499350" cy="4800600"/>
          </a:xfrm>
        </p:spPr>
        <p:txBody>
          <a:bodyPr/>
          <a:lstStyle/>
          <a:p>
            <a:r>
              <a:rPr lang="en-US" altLang="en-US" dirty="0" smtClean="0"/>
              <a:t>This method is based on removing a vertex which does not have incoming edges (zero in-degree) – called as </a:t>
            </a:r>
            <a:r>
              <a:rPr lang="en-US" altLang="en-US" b="1" i="1" dirty="0" smtClean="0"/>
              <a:t>source</a:t>
            </a:r>
            <a:r>
              <a:rPr lang="en-US" altLang="en-US" dirty="0" smtClean="0"/>
              <a:t> vertex. </a:t>
            </a:r>
          </a:p>
          <a:p>
            <a:r>
              <a:rPr lang="en-US" altLang="en-US" dirty="0" smtClean="0"/>
              <a:t>Once we remove this vertex, all its outgoing edges must also be removed. </a:t>
            </a:r>
          </a:p>
          <a:p>
            <a:r>
              <a:rPr lang="en-US" altLang="en-US" dirty="0" smtClean="0"/>
              <a:t>During every stage (iteration), identify such a source vertex and iterate until all vertices are covered. </a:t>
            </a:r>
          </a:p>
          <a:p>
            <a:r>
              <a:rPr lang="en-US" altLang="en-US" dirty="0" smtClean="0"/>
              <a:t>The sequence generated by this removal process will form the topological ordering.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DCA30C-33B7-4146-8585-7F2A5958C70A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5A788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B5A788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S. Nandagopalan                Unit 5</a:t>
            </a:r>
          </a:p>
        </p:txBody>
      </p:sp>
    </p:spTree>
    <p:extLst>
      <p:ext uri="{BB962C8B-B14F-4D97-AF65-F5344CB8AC3E}">
        <p14:creationId xmlns:p14="http://schemas.microsoft.com/office/powerpoint/2010/main" val="260288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"/>
            <a:ext cx="53721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495800"/>
            <a:ext cx="5048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507AE1-FA0D-4B05-9E0E-3B25E4EFCE22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5A788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B5A788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S. Nandagopalan                Unit 5</a:t>
            </a:r>
          </a:p>
        </p:txBody>
      </p:sp>
    </p:spTree>
    <p:extLst>
      <p:ext uri="{BB962C8B-B14F-4D97-AF65-F5344CB8AC3E}">
        <p14:creationId xmlns:p14="http://schemas.microsoft.com/office/powerpoint/2010/main" val="6991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dirty="0" smtClean="0">
                <a:sym typeface="Wingdings"/>
              </a:rPr>
              <a:t></a:t>
            </a:r>
            <a:r>
              <a:rPr lang="en-US" sz="2000" dirty="0" smtClean="0"/>
              <a:t> </a:t>
            </a:r>
            <a:r>
              <a:rPr lang="en-US" sz="2000" b="1" dirty="0" smtClean="0"/>
              <a:t>Algorithm</a:t>
            </a:r>
            <a:r>
              <a:rPr lang="en-US" sz="2000" dirty="0" smtClean="0"/>
              <a:t> </a:t>
            </a:r>
            <a:r>
              <a:rPr lang="en-US" sz="2000" i="1" dirty="0" err="1" smtClean="0"/>
              <a:t>TopologicalSort</a:t>
            </a:r>
            <a:r>
              <a:rPr lang="en-US" sz="2000" dirty="0" smtClean="0"/>
              <a:t>(G)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dirty="0" smtClean="0">
                <a:solidFill>
                  <a:srgbClr val="0070C0"/>
                </a:solidFill>
              </a:rPr>
              <a:t>// </a:t>
            </a:r>
            <a:r>
              <a:rPr lang="en-US" sz="2000" b="1" i="1" dirty="0" smtClean="0">
                <a:solidFill>
                  <a:srgbClr val="0070C0"/>
                </a:solidFill>
              </a:rPr>
              <a:t>Input</a:t>
            </a:r>
            <a:r>
              <a:rPr lang="en-US" sz="2000" dirty="0" smtClean="0">
                <a:solidFill>
                  <a:srgbClr val="0070C0"/>
                </a:solidFill>
              </a:rPr>
              <a:t>: Graph </a:t>
            </a:r>
            <a:r>
              <a:rPr lang="en-US" sz="2000" i="1" dirty="0" smtClean="0">
                <a:solidFill>
                  <a:srgbClr val="0070C0"/>
                </a:solidFill>
              </a:rPr>
              <a:t>G</a:t>
            </a:r>
            <a:r>
              <a:rPr lang="en-US" sz="2000" dirty="0" smtClean="0">
                <a:solidFill>
                  <a:srgbClr val="0070C0"/>
                </a:solidFill>
              </a:rPr>
              <a:t> = (</a:t>
            </a:r>
            <a:r>
              <a:rPr lang="en-US" sz="2000" i="1" dirty="0" smtClean="0">
                <a:solidFill>
                  <a:srgbClr val="0070C0"/>
                </a:solidFill>
              </a:rPr>
              <a:t>V</a:t>
            </a:r>
            <a:r>
              <a:rPr lang="en-US" sz="2000" dirty="0" smtClean="0">
                <a:solidFill>
                  <a:srgbClr val="0070C0"/>
                </a:solidFill>
              </a:rPr>
              <a:t>, </a:t>
            </a:r>
            <a:r>
              <a:rPr lang="en-US" sz="2000" i="1" dirty="0" smtClean="0">
                <a:solidFill>
                  <a:srgbClr val="0070C0"/>
                </a:solidFill>
              </a:rPr>
              <a:t>E</a:t>
            </a:r>
            <a:r>
              <a:rPr lang="en-US" sz="2000" dirty="0" smtClean="0">
                <a:solidFill>
                  <a:srgbClr val="0070C0"/>
                </a:solidFill>
              </a:rPr>
              <a:t>) with </a:t>
            </a:r>
            <a:r>
              <a:rPr lang="en-US" sz="2000" i="1" dirty="0" smtClean="0">
                <a:solidFill>
                  <a:srgbClr val="0070C0"/>
                </a:solidFill>
              </a:rPr>
              <a:t>n</a:t>
            </a:r>
            <a:r>
              <a:rPr lang="en-US" sz="2000" dirty="0" smtClean="0">
                <a:solidFill>
                  <a:srgbClr val="0070C0"/>
                </a:solidFill>
              </a:rPr>
              <a:t> vertices.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dirty="0" smtClean="0">
                <a:solidFill>
                  <a:srgbClr val="0070C0"/>
                </a:solidFill>
              </a:rPr>
              <a:t>// </a:t>
            </a:r>
            <a:r>
              <a:rPr lang="en-US" sz="2000" b="1" i="1" dirty="0" smtClean="0">
                <a:solidFill>
                  <a:srgbClr val="0070C0"/>
                </a:solidFill>
              </a:rPr>
              <a:t>Output</a:t>
            </a:r>
            <a:r>
              <a:rPr lang="en-US" sz="2000" dirty="0" smtClean="0">
                <a:solidFill>
                  <a:srgbClr val="0070C0"/>
                </a:solidFill>
              </a:rPr>
              <a:t>: Topological ordering  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i="1" dirty="0" smtClean="0"/>
              <a:t>T</a:t>
            </a:r>
            <a:r>
              <a:rPr lang="en-US" sz="2000" dirty="0" smtClean="0"/>
              <a:t> ← ø 		</a:t>
            </a:r>
            <a:r>
              <a:rPr lang="en-US" sz="2000" dirty="0" smtClean="0">
                <a:solidFill>
                  <a:srgbClr val="0070C0"/>
                </a:solidFill>
              </a:rPr>
              <a:t>// Initialize the set, currently no vertices added 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dirty="0" smtClean="0"/>
              <a:t>Let </a:t>
            </a:r>
            <a:r>
              <a:rPr lang="en-US" sz="2000" i="1" dirty="0" smtClean="0"/>
              <a:t>u</a:t>
            </a:r>
            <a:r>
              <a:rPr lang="en-US" sz="2000" dirty="0" smtClean="0"/>
              <a:t> be the staring vertex.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b="1" dirty="0" smtClean="0"/>
              <a:t>while</a:t>
            </a:r>
            <a:r>
              <a:rPr lang="en-US" sz="2000" dirty="0" smtClean="0"/>
              <a:t> </a:t>
            </a:r>
            <a:r>
              <a:rPr lang="en-US" sz="2000" i="1" dirty="0" smtClean="0"/>
              <a:t>true</a:t>
            </a:r>
            <a:r>
              <a:rPr lang="en-US" sz="2000" dirty="0" smtClean="0"/>
              <a:t> </a:t>
            </a:r>
            <a:r>
              <a:rPr lang="en-US" sz="2000" b="1" dirty="0" smtClean="0"/>
              <a:t>do</a:t>
            </a:r>
            <a:endParaRPr lang="en-US" sz="2000" dirty="0" smtClean="0"/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dirty="0" smtClean="0"/>
              <a:t>	When </a:t>
            </a:r>
            <a:r>
              <a:rPr lang="en-US" sz="2000" i="1" dirty="0" smtClean="0"/>
              <a:t>u</a:t>
            </a:r>
            <a:r>
              <a:rPr lang="en-US" sz="2000" dirty="0" smtClean="0"/>
              <a:t> is not in </a:t>
            </a:r>
            <a:r>
              <a:rPr lang="en-US" sz="2000" i="1" dirty="0" smtClean="0"/>
              <a:t>T</a:t>
            </a:r>
            <a:r>
              <a:rPr lang="en-US" sz="2000" dirty="0" smtClean="0"/>
              <a:t>, select </a:t>
            </a:r>
            <a:r>
              <a:rPr lang="en-US" sz="2000" i="1" dirty="0" smtClean="0"/>
              <a:t>v</a:t>
            </a:r>
            <a:r>
              <a:rPr lang="en-US" sz="2000" dirty="0" smtClean="0"/>
              <a:t> that has no incoming edge (</a:t>
            </a:r>
            <a:r>
              <a:rPr lang="en-US" sz="2000" i="1" dirty="0" smtClean="0"/>
              <a:t>u</a:t>
            </a:r>
            <a:r>
              <a:rPr lang="en-US" sz="2000" dirty="0" smtClean="0"/>
              <a:t>, </a:t>
            </a:r>
            <a:r>
              <a:rPr lang="en-US" sz="2000" i="1" dirty="0" smtClean="0"/>
              <a:t>v</a:t>
            </a:r>
            <a:r>
              <a:rPr lang="en-US" sz="2000" dirty="0" smtClean="0"/>
              <a:t>)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dirty="0" smtClean="0"/>
              <a:t>	 </a:t>
            </a:r>
            <a:r>
              <a:rPr lang="en-US" sz="2000" b="1" dirty="0" smtClean="0"/>
              <a:t>if</a:t>
            </a:r>
            <a:r>
              <a:rPr lang="en-US" sz="2000" dirty="0" smtClean="0"/>
              <a:t> no such </a:t>
            </a:r>
            <a:r>
              <a:rPr lang="en-US" sz="2000" i="1" dirty="0" smtClean="0"/>
              <a:t>v</a:t>
            </a:r>
            <a:r>
              <a:rPr lang="en-US" sz="2000" dirty="0" smtClean="0"/>
              <a:t> </a:t>
            </a:r>
            <a:r>
              <a:rPr lang="en-US" sz="2000" b="1" dirty="0" smtClean="0"/>
              <a:t>break</a:t>
            </a:r>
            <a:endParaRPr lang="en-US" sz="2000" dirty="0" smtClean="0"/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i="1" dirty="0" smtClean="0"/>
              <a:t>T</a:t>
            </a:r>
            <a:r>
              <a:rPr lang="en-US" sz="2000" dirty="0" smtClean="0"/>
              <a:t> ← </a:t>
            </a:r>
            <a:r>
              <a:rPr lang="en-US" sz="2000" i="1" dirty="0" smtClean="0"/>
              <a:t>T</a:t>
            </a:r>
            <a:r>
              <a:rPr lang="en-US" sz="2000" dirty="0" smtClean="0"/>
              <a:t> + (</a:t>
            </a:r>
            <a:r>
              <a:rPr lang="en-US" sz="2000" i="1" dirty="0" smtClean="0"/>
              <a:t>u</a:t>
            </a:r>
            <a:r>
              <a:rPr lang="en-US" sz="2000" dirty="0" smtClean="0"/>
              <a:t>, </a:t>
            </a:r>
            <a:r>
              <a:rPr lang="en-US" sz="2000" i="1" dirty="0" smtClean="0"/>
              <a:t>v</a:t>
            </a:r>
            <a:r>
              <a:rPr lang="en-US" sz="2000" dirty="0" smtClean="0"/>
              <a:t>) 	// add the edge to the Topological ordering.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b="1" dirty="0" smtClean="0"/>
              <a:t>if</a:t>
            </a:r>
            <a:r>
              <a:rPr lang="en-US" sz="2000" dirty="0" smtClean="0"/>
              <a:t> |</a:t>
            </a:r>
            <a:r>
              <a:rPr lang="en-US" sz="2000" i="1" dirty="0" smtClean="0"/>
              <a:t>T</a:t>
            </a:r>
            <a:r>
              <a:rPr lang="en-US" sz="2000" dirty="0" smtClean="0"/>
              <a:t>| </a:t>
            </a:r>
            <a:r>
              <a:rPr lang="en-US" sz="2000" dirty="0" smtClean="0">
                <a:sym typeface="Symbol"/>
              </a:rPr>
              <a:t></a:t>
            </a:r>
            <a:r>
              <a:rPr lang="en-US" sz="2000" dirty="0" smtClean="0"/>
              <a:t> </a:t>
            </a:r>
            <a:r>
              <a:rPr lang="en-US" sz="2000" i="1" dirty="0" smtClean="0"/>
              <a:t>n</a:t>
            </a:r>
            <a:r>
              <a:rPr lang="en-US" sz="2000" dirty="0" smtClean="0"/>
              <a:t> </a:t>
            </a:r>
            <a:r>
              <a:rPr lang="en-US" sz="2000" b="1" dirty="0" smtClean="0"/>
              <a:t>return</a:t>
            </a:r>
            <a:r>
              <a:rPr lang="en-US" sz="2000" dirty="0" smtClean="0"/>
              <a:t> -1 	// No topological ordering possible.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b="1" dirty="0" smtClean="0"/>
              <a:t>else</a:t>
            </a:r>
            <a:r>
              <a:rPr lang="en-US" sz="2000" dirty="0" smtClean="0"/>
              <a:t> </a:t>
            </a:r>
            <a:r>
              <a:rPr lang="en-US" sz="2000" b="1" dirty="0" smtClean="0"/>
              <a:t>return</a:t>
            </a:r>
            <a:r>
              <a:rPr lang="en-US" sz="2000" dirty="0" smtClean="0"/>
              <a:t> </a:t>
            </a:r>
            <a:r>
              <a:rPr lang="en-US" sz="2000" i="1" dirty="0" smtClean="0"/>
              <a:t>T</a:t>
            </a:r>
            <a:endParaRPr lang="en-US" sz="2000" dirty="0" smtClean="0"/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z="2000" b="1" dirty="0" smtClean="0"/>
              <a:t>end</a:t>
            </a:r>
            <a:r>
              <a:rPr lang="en-US" sz="2000" dirty="0" smtClean="0"/>
              <a:t> </a:t>
            </a:r>
            <a:r>
              <a:rPr lang="en-US" sz="2000" i="1" dirty="0" err="1" smtClean="0"/>
              <a:t>TopologicalSort</a:t>
            </a:r>
            <a:r>
              <a:rPr lang="en-US" sz="2000" dirty="0" smtClean="0"/>
              <a:t>.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C8A5F-DAC8-451B-B984-2FA247F67027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5A788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B5A788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S. Nandagopalan                Unit 5</a:t>
            </a:r>
          </a:p>
        </p:txBody>
      </p:sp>
    </p:spTree>
    <p:extLst>
      <p:ext uri="{BB962C8B-B14F-4D97-AF65-F5344CB8AC3E}">
        <p14:creationId xmlns:p14="http://schemas.microsoft.com/office/powerpoint/2010/main" val="2268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60" y="827884"/>
            <a:ext cx="6257940" cy="868346"/>
          </a:xfrm>
        </p:spPr>
        <p:txBody>
          <a:bodyPr/>
          <a:lstStyle/>
          <a:p>
            <a:pPr algn="l" eaLnBrk="1" hangingPunct="1"/>
            <a:r>
              <a:rPr lang="en-US" sz="3600" dirty="0" smtClean="0"/>
              <a:t>Separation Edges and Vertices</a:t>
            </a: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483781" y="2052631"/>
            <a:ext cx="7791477" cy="295752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800" b="1" dirty="0" smtClean="0">
                <a:solidFill>
                  <a:srgbClr val="FF0000"/>
                </a:solidFill>
              </a:rPr>
              <a:t>Definitions:</a:t>
            </a:r>
            <a:r>
              <a:rPr lang="en-US" sz="1800" dirty="0" smtClean="0"/>
              <a:t>  Let </a:t>
            </a:r>
            <a:r>
              <a:rPr lang="en-US" sz="1800" b="1" i="1" dirty="0" smtClean="0"/>
              <a:t>G </a:t>
            </a:r>
            <a:r>
              <a:rPr lang="en-US" sz="1800" dirty="0" smtClean="0"/>
              <a:t>be a connected graph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FF0000"/>
                </a:solidFill>
              </a:rPr>
              <a:t>separation edge </a:t>
            </a:r>
            <a:r>
              <a:rPr lang="en-US" sz="1800" dirty="0" smtClean="0"/>
              <a:t>of </a:t>
            </a:r>
            <a:r>
              <a:rPr lang="en-US" sz="1800" b="1" i="1" dirty="0" smtClean="0"/>
              <a:t>G </a:t>
            </a:r>
            <a:r>
              <a:rPr lang="en-US" sz="1800" dirty="0" smtClean="0"/>
              <a:t>is an edge whose removal disconnects </a:t>
            </a:r>
            <a:r>
              <a:rPr lang="en-US" sz="1800" b="1" i="1" dirty="0" smtClean="0"/>
              <a:t>G </a:t>
            </a:r>
            <a:endParaRPr lang="en-US" sz="1800" dirty="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A </a:t>
            </a:r>
            <a:r>
              <a:rPr lang="en-US" sz="1800" b="1" dirty="0" smtClean="0">
                <a:solidFill>
                  <a:srgbClr val="FF0000"/>
                </a:solidFill>
              </a:rPr>
              <a:t>separation vertex </a:t>
            </a:r>
            <a:r>
              <a:rPr lang="en-US" sz="1800" dirty="0" smtClean="0"/>
              <a:t>of </a:t>
            </a:r>
            <a:r>
              <a:rPr lang="en-US" sz="1800" b="1" i="1" dirty="0" smtClean="0"/>
              <a:t>G </a:t>
            </a:r>
            <a:r>
              <a:rPr lang="en-US" sz="1800" dirty="0" smtClean="0"/>
              <a:t>is a vertex whose removal disconnects </a:t>
            </a:r>
            <a:r>
              <a:rPr lang="en-US" sz="1800" b="1" i="1" dirty="0" smtClean="0"/>
              <a:t>G </a:t>
            </a:r>
            <a:endParaRPr lang="en-US" sz="18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b="1" dirty="0" smtClean="0">
                <a:solidFill>
                  <a:srgbClr val="FF0000"/>
                </a:solidFill>
              </a:rPr>
              <a:t>Applications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Separation edges and vertices represent single points of failure in a network and are critical to the operation of the network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 smtClean="0">
                <a:solidFill>
                  <a:srgbClr val="FF0000"/>
                </a:solidFill>
              </a:rPr>
              <a:t>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DFW, LGA and LAX are separation 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(DFW,LAX) is a separation edge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4829175" y="4916487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ORD</a:t>
            </a:r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7326313" y="4916487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PVD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6819900" y="6246812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MIA</a:t>
            </a:r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4587875" y="6183312"/>
            <a:ext cx="782638" cy="3825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chemeClr val="bg1"/>
                </a:solidFill>
              </a:rPr>
              <a:t>DFW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2978150" y="5108575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SFO</a:t>
            </a:r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>
            <a:off x="3106738" y="6064250"/>
            <a:ext cx="784225" cy="3825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chemeClr val="bg1"/>
                </a:solidFill>
              </a:rPr>
              <a:t>LAX</a:t>
            </a:r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6149975" y="5426075"/>
            <a:ext cx="784225" cy="3825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chemeClr val="bg1"/>
                </a:solidFill>
              </a:rPr>
              <a:t>LGA</a:t>
            </a:r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>
            <a:off x="1447800" y="5873750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HNL</a:t>
            </a:r>
          </a:p>
        </p:txBody>
      </p:sp>
      <p:cxnSp>
        <p:nvCxnSpPr>
          <p:cNvPr id="24588" name="AutoShape 12"/>
          <p:cNvCxnSpPr>
            <a:cxnSpLocks noChangeShapeType="1"/>
            <a:stCxn id="24583" idx="0"/>
            <a:endCxn id="24580" idx="4"/>
          </p:cNvCxnSpPr>
          <p:nvPr/>
        </p:nvCxnSpPr>
        <p:spPr bwMode="auto">
          <a:xfrm flipV="1">
            <a:off x="4978400" y="5307012"/>
            <a:ext cx="242888" cy="86042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4589" name="AutoShape 13"/>
          <p:cNvCxnSpPr>
            <a:cxnSpLocks noChangeShapeType="1"/>
            <a:stCxn id="24583" idx="7"/>
            <a:endCxn id="24586" idx="3"/>
          </p:cNvCxnSpPr>
          <p:nvPr/>
        </p:nvCxnSpPr>
        <p:spPr bwMode="auto">
          <a:xfrm flipV="1">
            <a:off x="5256213" y="5768975"/>
            <a:ext cx="1008062" cy="455612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4590" name="AutoShape 14"/>
          <p:cNvCxnSpPr>
            <a:cxnSpLocks noChangeShapeType="1"/>
            <a:stCxn id="24586" idx="7"/>
            <a:endCxn id="24581" idx="3"/>
          </p:cNvCxnSpPr>
          <p:nvPr/>
        </p:nvCxnSpPr>
        <p:spPr bwMode="auto">
          <a:xfrm flipV="1">
            <a:off x="6819900" y="5253037"/>
            <a:ext cx="620713" cy="20955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4591" name="AutoShape 15"/>
          <p:cNvCxnSpPr>
            <a:cxnSpLocks noChangeShapeType="1"/>
            <a:stCxn id="24587" idx="6"/>
            <a:endCxn id="24585" idx="2"/>
          </p:cNvCxnSpPr>
          <p:nvPr/>
        </p:nvCxnSpPr>
        <p:spPr bwMode="auto">
          <a:xfrm>
            <a:off x="2239963" y="6064250"/>
            <a:ext cx="850900" cy="192087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4592" name="AutoShape 16"/>
          <p:cNvCxnSpPr>
            <a:cxnSpLocks noChangeShapeType="1"/>
            <a:stCxn id="24584" idx="4"/>
            <a:endCxn id="24585" idx="0"/>
          </p:cNvCxnSpPr>
          <p:nvPr/>
        </p:nvCxnSpPr>
        <p:spPr bwMode="auto">
          <a:xfrm>
            <a:off x="3370263" y="5499100"/>
            <a:ext cx="128587" cy="54927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4593" name="AutoShape 17"/>
          <p:cNvCxnSpPr>
            <a:cxnSpLocks noChangeShapeType="1"/>
            <a:stCxn id="24586" idx="4"/>
            <a:endCxn id="24582" idx="1"/>
          </p:cNvCxnSpPr>
          <p:nvPr/>
        </p:nvCxnSpPr>
        <p:spPr bwMode="auto">
          <a:xfrm>
            <a:off x="6542088" y="5827712"/>
            <a:ext cx="392112" cy="46513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4594" name="AutoShape 18"/>
          <p:cNvCxnSpPr>
            <a:cxnSpLocks noChangeShapeType="1"/>
            <a:stCxn id="24586" idx="1"/>
            <a:endCxn id="24580" idx="5"/>
          </p:cNvCxnSpPr>
          <p:nvPr/>
        </p:nvCxnSpPr>
        <p:spPr bwMode="auto">
          <a:xfrm flipH="1" flipV="1">
            <a:off x="5499100" y="5253037"/>
            <a:ext cx="765175" cy="20955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4595" name="AutoShape 19"/>
          <p:cNvCxnSpPr>
            <a:cxnSpLocks noChangeShapeType="1"/>
            <a:stCxn id="24585" idx="6"/>
            <a:endCxn id="24583" idx="2"/>
          </p:cNvCxnSpPr>
          <p:nvPr/>
        </p:nvCxnSpPr>
        <p:spPr bwMode="auto">
          <a:xfrm>
            <a:off x="3906838" y="6256337"/>
            <a:ext cx="663575" cy="1190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4596" name="AutoShape 20"/>
          <p:cNvCxnSpPr>
            <a:cxnSpLocks noChangeShapeType="1"/>
            <a:stCxn id="24587" idx="7"/>
            <a:endCxn id="24584" idx="3"/>
          </p:cNvCxnSpPr>
          <p:nvPr/>
        </p:nvCxnSpPr>
        <p:spPr bwMode="auto">
          <a:xfrm flipV="1">
            <a:off x="2117725" y="5441950"/>
            <a:ext cx="974725" cy="47942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4597" name="AutoShape 21"/>
          <p:cNvCxnSpPr>
            <a:cxnSpLocks noChangeShapeType="1"/>
            <a:stCxn id="24582" idx="0"/>
            <a:endCxn id="24581" idx="4"/>
          </p:cNvCxnSpPr>
          <p:nvPr/>
        </p:nvCxnSpPr>
        <p:spPr bwMode="auto">
          <a:xfrm flipV="1">
            <a:off x="7212013" y="5308600"/>
            <a:ext cx="506412" cy="928687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281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447800" y="4648200"/>
            <a:ext cx="1752600" cy="166920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4862" y="4648200"/>
            <a:ext cx="752938" cy="148453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Articulation Points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graph, a vertex is called an articulation point if removing it and all the edges associated with it results in the increase of the number of connected components in the graph. 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7" t="10709" r="18679" b="9221"/>
          <a:stretch/>
        </p:blipFill>
        <p:spPr bwMode="auto">
          <a:xfrm>
            <a:off x="708835" y="3953535"/>
            <a:ext cx="2286000" cy="243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31666" y="594807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Remove vertex 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2" name="Picture 4" descr="enter image description he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2" t="10375" r="14820" b="13552"/>
          <a:stretch/>
        </p:blipFill>
        <p:spPr bwMode="auto">
          <a:xfrm>
            <a:off x="3979906" y="4195469"/>
            <a:ext cx="25908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62609" y="594994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Remove vertex 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8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Biconnected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2057400"/>
            <a:ext cx="8160026" cy="4395623"/>
          </a:xfrm>
        </p:spPr>
        <p:txBody>
          <a:bodyPr>
            <a:normAutofit/>
          </a:bodyPr>
          <a:lstStyle/>
          <a:p>
            <a:r>
              <a:rPr lang="en-US" sz="2200" dirty="0"/>
              <a:t>A </a:t>
            </a:r>
            <a:r>
              <a:rPr lang="en-US" sz="2200" dirty="0" err="1"/>
              <a:t>biconnected</a:t>
            </a:r>
            <a:r>
              <a:rPr lang="en-US" sz="2200" dirty="0"/>
              <a:t> undirected graph is </a:t>
            </a:r>
            <a:r>
              <a:rPr lang="en-US" sz="2200" b="1" dirty="0"/>
              <a:t>a connected graph that is not broken into disconnected pieces by deleting any single vertex (and its incident edges)</a:t>
            </a:r>
            <a:r>
              <a:rPr lang="en-US" sz="2200" dirty="0"/>
              <a:t>. </a:t>
            </a:r>
            <a:endParaRPr lang="en-US" sz="2200" dirty="0" smtClean="0"/>
          </a:p>
          <a:p>
            <a:r>
              <a:rPr lang="en-US" sz="2200" dirty="0" smtClean="0"/>
              <a:t>A </a:t>
            </a:r>
            <a:r>
              <a:rPr lang="en-US" sz="2200" dirty="0" err="1"/>
              <a:t>biconnected</a:t>
            </a:r>
            <a:r>
              <a:rPr lang="en-US" sz="2200" dirty="0"/>
              <a:t> directed graph is one such that for any two vertices v and w there are two directed paths from v to w which have no vertices in common other than v and w.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96021"/>
            <a:ext cx="6147116" cy="26544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466093" y="4419600"/>
            <a:ext cx="2677907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Sitka Banner" panose="02000505000000020004" pitchFamily="2" charset="0"/>
              </a:rPr>
              <a:t>A graph with no articulation point called </a:t>
            </a:r>
            <a:r>
              <a:rPr lang="en-US" sz="2400" b="1" dirty="0" err="1">
                <a:solidFill>
                  <a:srgbClr val="000000"/>
                </a:solidFill>
                <a:latin typeface="Sitka Banner" panose="02000505000000020004" pitchFamily="2" charset="0"/>
              </a:rPr>
              <a:t>biconnected</a:t>
            </a:r>
            <a:r>
              <a:rPr lang="en-US" sz="2400" b="1" dirty="0">
                <a:solidFill>
                  <a:srgbClr val="000000"/>
                </a:solidFill>
                <a:latin typeface="Sitka Banner" panose="02000505000000020004" pitchFamily="2" charset="0"/>
              </a:rPr>
              <a:t>. </a:t>
            </a:r>
            <a:endParaRPr lang="en-US" sz="2400" dirty="0"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83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Biconnected</a:t>
            </a:r>
            <a:r>
              <a:rPr lang="en-US" dirty="0" smtClean="0"/>
              <a:t> Graph</a:t>
            </a:r>
          </a:p>
        </p:txBody>
      </p:sp>
      <p:sp>
        <p:nvSpPr>
          <p:cNvPr id="256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71513" y="2153444"/>
            <a:ext cx="7772400" cy="274637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Equivalent definitions of a </a:t>
            </a:r>
            <a:r>
              <a:rPr lang="en-US" sz="1800" b="1" dirty="0" err="1" smtClean="0">
                <a:solidFill>
                  <a:srgbClr val="FF0000"/>
                </a:solidFill>
              </a:rPr>
              <a:t>biconnected</a:t>
            </a:r>
            <a:r>
              <a:rPr lang="en-US" sz="1800" b="1" dirty="0" smtClean="0">
                <a:solidFill>
                  <a:srgbClr val="FF0000"/>
                </a:solidFill>
              </a:rPr>
              <a:t> graph </a:t>
            </a:r>
            <a:r>
              <a:rPr lang="en-US" sz="1800" b="1" i="1" dirty="0" smtClean="0"/>
              <a:t>G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Graph </a:t>
            </a:r>
            <a:r>
              <a:rPr lang="en-US" sz="1800" i="1" dirty="0" smtClean="0"/>
              <a:t>G </a:t>
            </a:r>
            <a:r>
              <a:rPr lang="en-US" sz="1800" dirty="0" smtClean="0"/>
              <a:t>has no separation edges and no separation 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For any two vertices </a:t>
            </a:r>
            <a:r>
              <a:rPr lang="en-US" sz="1800" i="1" dirty="0" smtClean="0"/>
              <a:t>u </a:t>
            </a:r>
            <a:r>
              <a:rPr lang="en-US" sz="1800" dirty="0" smtClean="0"/>
              <a:t>and </a:t>
            </a:r>
            <a:r>
              <a:rPr lang="en-US" sz="1800" i="1" dirty="0" smtClean="0"/>
              <a:t>v </a:t>
            </a:r>
            <a:r>
              <a:rPr lang="en-US" sz="1800" dirty="0" smtClean="0"/>
              <a:t>of </a:t>
            </a:r>
            <a:r>
              <a:rPr lang="en-US" sz="1800" i="1" dirty="0" smtClean="0"/>
              <a:t>G</a:t>
            </a:r>
            <a:r>
              <a:rPr lang="en-US" sz="1800" dirty="0" smtClean="0"/>
              <a:t>,</a:t>
            </a:r>
            <a:r>
              <a:rPr lang="en-US" sz="1800" i="1" dirty="0" smtClean="0"/>
              <a:t> </a:t>
            </a:r>
            <a:r>
              <a:rPr lang="en-US" sz="1800" dirty="0" smtClean="0"/>
              <a:t>there are two disjoint simple paths between </a:t>
            </a:r>
            <a:r>
              <a:rPr lang="en-US" sz="1800" i="1" dirty="0" smtClean="0"/>
              <a:t>u </a:t>
            </a:r>
            <a:r>
              <a:rPr lang="en-US" sz="1800" dirty="0" smtClean="0"/>
              <a:t>and </a:t>
            </a:r>
            <a:r>
              <a:rPr lang="en-US" sz="1800" i="1" dirty="0" smtClean="0"/>
              <a:t>v</a:t>
            </a:r>
            <a:r>
              <a:rPr lang="en-US" sz="1800" dirty="0" smtClean="0"/>
              <a:t> (i.e., two simple paths between </a:t>
            </a:r>
            <a:r>
              <a:rPr lang="en-US" sz="1800" i="1" dirty="0" smtClean="0"/>
              <a:t>u </a:t>
            </a:r>
            <a:r>
              <a:rPr lang="en-US" sz="1800" dirty="0" smtClean="0"/>
              <a:t>and </a:t>
            </a:r>
            <a:r>
              <a:rPr lang="en-US" sz="1800" i="1" dirty="0" smtClean="0"/>
              <a:t>v</a:t>
            </a:r>
            <a:r>
              <a:rPr lang="en-US" sz="1800" dirty="0" smtClean="0"/>
              <a:t> that  share no other vertices or edges)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For any two vertices </a:t>
            </a:r>
            <a:r>
              <a:rPr lang="en-US" sz="1800" i="1" dirty="0" smtClean="0"/>
              <a:t>u </a:t>
            </a:r>
            <a:r>
              <a:rPr lang="en-US" sz="1800" dirty="0" smtClean="0"/>
              <a:t>and </a:t>
            </a:r>
            <a:r>
              <a:rPr lang="en-US" sz="1800" i="1" dirty="0" smtClean="0"/>
              <a:t>v </a:t>
            </a:r>
            <a:r>
              <a:rPr lang="en-US" sz="1800" dirty="0" smtClean="0"/>
              <a:t>of </a:t>
            </a:r>
            <a:r>
              <a:rPr lang="en-US" sz="1800" i="1" dirty="0" smtClean="0"/>
              <a:t>G</a:t>
            </a:r>
            <a:r>
              <a:rPr lang="en-US" sz="1800" dirty="0" smtClean="0"/>
              <a:t>, there is a simple cycle containing </a:t>
            </a:r>
            <a:r>
              <a:rPr lang="en-US" sz="1800" i="1" dirty="0" smtClean="0"/>
              <a:t>u </a:t>
            </a:r>
            <a:r>
              <a:rPr lang="en-US" sz="1800" dirty="0" smtClean="0"/>
              <a:t>and </a:t>
            </a:r>
            <a:r>
              <a:rPr lang="en-US" sz="1800" i="1" dirty="0" smtClean="0"/>
              <a:t>v</a:t>
            </a:r>
            <a:r>
              <a:rPr lang="en-US" sz="1800" dirty="0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b="1" dirty="0" smtClean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4557713" y="4410075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ORD</a:t>
            </a:r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7054850" y="4230688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PVD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7054850" y="5942013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MIA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4445000" y="5913438"/>
            <a:ext cx="782638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DFW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2706688" y="4602163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SFO</a:t>
            </a:r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2716213" y="5749925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LAX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5764213" y="5070475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LGA</a:t>
            </a:r>
          </a:p>
        </p:txBody>
      </p:sp>
      <p:sp>
        <p:nvSpPr>
          <p:cNvPr id="25611" name="Oval 11"/>
          <p:cNvSpPr>
            <a:spLocks noChangeArrowheads="1"/>
          </p:cNvSpPr>
          <p:nvPr/>
        </p:nvSpPr>
        <p:spPr bwMode="auto">
          <a:xfrm>
            <a:off x="1062038" y="5348288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HNL</a:t>
            </a:r>
          </a:p>
        </p:txBody>
      </p:sp>
      <p:cxnSp>
        <p:nvCxnSpPr>
          <p:cNvPr id="25612" name="AutoShape 12"/>
          <p:cNvCxnSpPr>
            <a:cxnSpLocks noChangeShapeType="1"/>
            <a:stCxn id="25607" idx="0"/>
            <a:endCxn id="25604" idx="4"/>
          </p:cNvCxnSpPr>
          <p:nvPr/>
        </p:nvCxnSpPr>
        <p:spPr bwMode="auto">
          <a:xfrm flipV="1">
            <a:off x="4837113" y="4802188"/>
            <a:ext cx="112712" cy="110172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13" name="AutoShape 13"/>
          <p:cNvCxnSpPr>
            <a:cxnSpLocks noChangeShapeType="1"/>
            <a:stCxn id="25607" idx="7"/>
            <a:endCxn id="25610" idx="3"/>
          </p:cNvCxnSpPr>
          <p:nvPr/>
        </p:nvCxnSpPr>
        <p:spPr bwMode="auto">
          <a:xfrm flipV="1">
            <a:off x="5113338" y="5407025"/>
            <a:ext cx="765175" cy="55245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14" name="AutoShape 14"/>
          <p:cNvCxnSpPr>
            <a:cxnSpLocks noChangeShapeType="1"/>
            <a:stCxn id="25610" idx="7"/>
            <a:endCxn id="25605" idx="3"/>
          </p:cNvCxnSpPr>
          <p:nvPr/>
        </p:nvCxnSpPr>
        <p:spPr bwMode="auto">
          <a:xfrm flipV="1">
            <a:off x="6434138" y="4567238"/>
            <a:ext cx="735012" cy="54927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15" name="AutoShape 15"/>
          <p:cNvCxnSpPr>
            <a:cxnSpLocks noChangeShapeType="1"/>
            <a:stCxn id="25611" idx="6"/>
            <a:endCxn id="25609" idx="2"/>
          </p:cNvCxnSpPr>
          <p:nvPr/>
        </p:nvCxnSpPr>
        <p:spPr bwMode="auto">
          <a:xfrm>
            <a:off x="1855788" y="5540375"/>
            <a:ext cx="850900" cy="40163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16" name="AutoShape 16"/>
          <p:cNvCxnSpPr>
            <a:cxnSpLocks noChangeShapeType="1"/>
            <a:stCxn id="25608" idx="4"/>
            <a:endCxn id="25609" idx="0"/>
          </p:cNvCxnSpPr>
          <p:nvPr/>
        </p:nvCxnSpPr>
        <p:spPr bwMode="auto">
          <a:xfrm>
            <a:off x="3098800" y="4994275"/>
            <a:ext cx="9525" cy="74612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17" name="AutoShape 17"/>
          <p:cNvCxnSpPr>
            <a:cxnSpLocks noChangeShapeType="1"/>
            <a:stCxn id="25610" idx="5"/>
            <a:endCxn id="25606" idx="1"/>
          </p:cNvCxnSpPr>
          <p:nvPr/>
        </p:nvCxnSpPr>
        <p:spPr bwMode="auto">
          <a:xfrm>
            <a:off x="6434138" y="5407025"/>
            <a:ext cx="735012" cy="58102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18" name="AutoShape 18"/>
          <p:cNvCxnSpPr>
            <a:cxnSpLocks noChangeShapeType="1"/>
            <a:stCxn id="25610" idx="1"/>
            <a:endCxn id="25604" idx="5"/>
          </p:cNvCxnSpPr>
          <p:nvPr/>
        </p:nvCxnSpPr>
        <p:spPr bwMode="auto">
          <a:xfrm flipH="1" flipV="1">
            <a:off x="5227638" y="4746625"/>
            <a:ext cx="650875" cy="36988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19" name="AutoShape 19"/>
          <p:cNvCxnSpPr>
            <a:cxnSpLocks noChangeShapeType="1"/>
            <a:stCxn id="25609" idx="6"/>
            <a:endCxn id="25607" idx="2"/>
          </p:cNvCxnSpPr>
          <p:nvPr/>
        </p:nvCxnSpPr>
        <p:spPr bwMode="auto">
          <a:xfrm>
            <a:off x="3509963" y="5942013"/>
            <a:ext cx="925512" cy="163512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20" name="AutoShape 20"/>
          <p:cNvCxnSpPr>
            <a:cxnSpLocks noChangeShapeType="1"/>
            <a:stCxn id="25611" idx="7"/>
            <a:endCxn id="25608" idx="3"/>
          </p:cNvCxnSpPr>
          <p:nvPr/>
        </p:nvCxnSpPr>
        <p:spPr bwMode="auto">
          <a:xfrm flipV="1">
            <a:off x="1731963" y="4938713"/>
            <a:ext cx="1089025" cy="455612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21" name="AutoShape 21"/>
          <p:cNvCxnSpPr>
            <a:cxnSpLocks noChangeShapeType="1"/>
            <a:stCxn id="25606" idx="0"/>
            <a:endCxn id="25605" idx="4"/>
          </p:cNvCxnSpPr>
          <p:nvPr/>
        </p:nvCxnSpPr>
        <p:spPr bwMode="auto">
          <a:xfrm flipV="1">
            <a:off x="7446963" y="4622800"/>
            <a:ext cx="0" cy="130968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22" name="AutoShape 22"/>
          <p:cNvCxnSpPr>
            <a:cxnSpLocks noChangeShapeType="1"/>
            <a:stCxn id="25608" idx="6"/>
            <a:endCxn id="25604" idx="2"/>
          </p:cNvCxnSpPr>
          <p:nvPr/>
        </p:nvCxnSpPr>
        <p:spPr bwMode="auto">
          <a:xfrm flipV="1">
            <a:off x="3500438" y="4602163"/>
            <a:ext cx="1047750" cy="192087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5623" name="AutoShape 23"/>
          <p:cNvCxnSpPr>
            <a:cxnSpLocks noChangeShapeType="1"/>
            <a:stCxn id="25604" idx="6"/>
            <a:endCxn id="25605" idx="2"/>
          </p:cNvCxnSpPr>
          <p:nvPr/>
        </p:nvCxnSpPr>
        <p:spPr bwMode="auto">
          <a:xfrm flipV="1">
            <a:off x="5351463" y="4422775"/>
            <a:ext cx="1693862" cy="17938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8649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457200" y="2057400"/>
            <a:ext cx="8458200" cy="1470025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FFFF00"/>
                </a:solidFill>
              </a:rPr>
              <a:t>Session 12:</a:t>
            </a:r>
            <a:r>
              <a:rPr lang="en-US" altLang="en-US" b="1" dirty="0" smtClean="0"/>
              <a:t> </a:t>
            </a:r>
            <a:br>
              <a:rPr lang="en-US" altLang="en-US" b="1" dirty="0" smtClean="0"/>
            </a:br>
            <a:r>
              <a:rPr lang="en-US" altLang="en-US" b="1" dirty="0" smtClean="0"/>
              <a:t>Topological Sort</a:t>
            </a:r>
            <a:r>
              <a:rPr lang="en-US" altLang="en-US" b="1" smtClean="0"/>
              <a:t>, Bi-connected </a:t>
            </a:r>
            <a:r>
              <a:rPr lang="en-US" altLang="en-US" b="1" dirty="0" smtClean="0"/>
              <a:t>Graphs, etc. 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2"/>
          <p:cNvSpPr>
            <a:spLocks noChangeArrowheads="1"/>
          </p:cNvSpPr>
          <p:nvPr/>
        </p:nvSpPr>
        <p:spPr bwMode="auto">
          <a:xfrm rot="614701">
            <a:off x="2727325" y="6134100"/>
            <a:ext cx="1204913" cy="584200"/>
          </a:xfrm>
          <a:prstGeom prst="ellipse">
            <a:avLst/>
          </a:prstGeom>
          <a:solidFill>
            <a:srgbClr val="7030A0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Freeform 3"/>
          <p:cNvSpPr>
            <a:spLocks/>
          </p:cNvSpPr>
          <p:nvPr/>
        </p:nvSpPr>
        <p:spPr bwMode="auto">
          <a:xfrm>
            <a:off x="5475288" y="4738687"/>
            <a:ext cx="2419350" cy="2195513"/>
          </a:xfrm>
          <a:custGeom>
            <a:avLst/>
            <a:gdLst>
              <a:gd name="T0" fmla="*/ 371475 w 1524"/>
              <a:gd name="T1" fmla="*/ 419100 h 1383"/>
              <a:gd name="T2" fmla="*/ 1800225 w 1524"/>
              <a:gd name="T3" fmla="*/ 285750 h 1383"/>
              <a:gd name="T4" fmla="*/ 2247900 w 1524"/>
              <a:gd name="T5" fmla="*/ 1466850 h 1383"/>
              <a:gd name="T6" fmla="*/ 771525 w 1524"/>
              <a:gd name="T7" fmla="*/ 2162176 h 1383"/>
              <a:gd name="T8" fmla="*/ 114300 w 1524"/>
              <a:gd name="T9" fmla="*/ 1666876 h 1383"/>
              <a:gd name="T10" fmla="*/ 371475 w 1524"/>
              <a:gd name="T11" fmla="*/ 419100 h 13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4"/>
              <a:gd name="T19" fmla="*/ 0 h 1383"/>
              <a:gd name="T20" fmla="*/ 1524 w 1524"/>
              <a:gd name="T21" fmla="*/ 1383 h 13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4" h="1383">
                <a:moveTo>
                  <a:pt x="234" y="264"/>
                </a:moveTo>
                <a:cubicBezTo>
                  <a:pt x="414" y="0"/>
                  <a:pt x="954" y="61"/>
                  <a:pt x="1134" y="180"/>
                </a:cubicBezTo>
                <a:cubicBezTo>
                  <a:pt x="1331" y="290"/>
                  <a:pt x="1524" y="727"/>
                  <a:pt x="1416" y="924"/>
                </a:cubicBezTo>
                <a:cubicBezTo>
                  <a:pt x="1308" y="1121"/>
                  <a:pt x="710" y="1341"/>
                  <a:pt x="486" y="1362"/>
                </a:cubicBezTo>
                <a:cubicBezTo>
                  <a:pt x="262" y="1383"/>
                  <a:pt x="144" y="1230"/>
                  <a:pt x="72" y="1050"/>
                </a:cubicBezTo>
                <a:cubicBezTo>
                  <a:pt x="0" y="870"/>
                  <a:pt x="54" y="528"/>
                  <a:pt x="234" y="264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Freeform 4"/>
          <p:cNvSpPr>
            <a:spLocks/>
          </p:cNvSpPr>
          <p:nvPr/>
        </p:nvSpPr>
        <p:spPr bwMode="auto">
          <a:xfrm>
            <a:off x="3446463" y="4719637"/>
            <a:ext cx="2220912" cy="2046288"/>
          </a:xfrm>
          <a:custGeom>
            <a:avLst/>
            <a:gdLst>
              <a:gd name="T0" fmla="*/ 285750 w 1399"/>
              <a:gd name="T1" fmla="*/ 419100 h 1289"/>
              <a:gd name="T2" fmla="*/ 1933575 w 1399"/>
              <a:gd name="T3" fmla="*/ 485775 h 1289"/>
              <a:gd name="T4" fmla="*/ 2009775 w 1399"/>
              <a:gd name="T5" fmla="*/ 1524000 h 1289"/>
              <a:gd name="T6" fmla="*/ 1295400 w 1399"/>
              <a:gd name="T7" fmla="*/ 2009776 h 1289"/>
              <a:gd name="T8" fmla="*/ 542925 w 1399"/>
              <a:gd name="T9" fmla="*/ 1743076 h 1289"/>
              <a:gd name="T10" fmla="*/ 285750 w 1399"/>
              <a:gd name="T11" fmla="*/ 419100 h 128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99"/>
              <a:gd name="T19" fmla="*/ 0 h 1289"/>
              <a:gd name="T20" fmla="*/ 1399 w 1399"/>
              <a:gd name="T21" fmla="*/ 1289 h 128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99" h="1289">
                <a:moveTo>
                  <a:pt x="180" y="264"/>
                </a:moveTo>
                <a:cubicBezTo>
                  <a:pt x="360" y="0"/>
                  <a:pt x="1037" y="190"/>
                  <a:pt x="1218" y="306"/>
                </a:cubicBezTo>
                <a:cubicBezTo>
                  <a:pt x="1399" y="422"/>
                  <a:pt x="1333" y="800"/>
                  <a:pt x="1266" y="960"/>
                </a:cubicBezTo>
                <a:cubicBezTo>
                  <a:pt x="1199" y="1120"/>
                  <a:pt x="970" y="1243"/>
                  <a:pt x="816" y="1266"/>
                </a:cubicBezTo>
                <a:cubicBezTo>
                  <a:pt x="662" y="1289"/>
                  <a:pt x="492" y="1254"/>
                  <a:pt x="342" y="1098"/>
                </a:cubicBezTo>
                <a:cubicBezTo>
                  <a:pt x="192" y="942"/>
                  <a:pt x="0" y="528"/>
                  <a:pt x="180" y="264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Freeform 5"/>
          <p:cNvSpPr>
            <a:spLocks/>
          </p:cNvSpPr>
          <p:nvPr/>
        </p:nvSpPr>
        <p:spPr bwMode="auto">
          <a:xfrm>
            <a:off x="228600" y="5032375"/>
            <a:ext cx="2806700" cy="1724025"/>
          </a:xfrm>
          <a:custGeom>
            <a:avLst/>
            <a:gdLst>
              <a:gd name="T0" fmla="*/ 446088 w 1768"/>
              <a:gd name="T1" fmla="*/ 715962 h 1086"/>
              <a:gd name="T2" fmla="*/ 1570037 w 1768"/>
              <a:gd name="T3" fmla="*/ 144462 h 1086"/>
              <a:gd name="T4" fmla="*/ 2636838 w 1768"/>
              <a:gd name="T5" fmla="*/ 144462 h 1086"/>
              <a:gd name="T6" fmla="*/ 2589213 w 1768"/>
              <a:gd name="T7" fmla="*/ 1011237 h 1086"/>
              <a:gd name="T8" fmla="*/ 1751013 w 1768"/>
              <a:gd name="T9" fmla="*/ 1668463 h 1086"/>
              <a:gd name="T10" fmla="*/ 217488 w 1768"/>
              <a:gd name="T11" fmla="*/ 1344612 h 1086"/>
              <a:gd name="T12" fmla="*/ 446088 w 1768"/>
              <a:gd name="T13" fmla="*/ 715962 h 108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68"/>
              <a:gd name="T22" fmla="*/ 0 h 1086"/>
              <a:gd name="T23" fmla="*/ 1768 w 1768"/>
              <a:gd name="T24" fmla="*/ 1086 h 108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68" h="1086">
                <a:moveTo>
                  <a:pt x="281" y="451"/>
                </a:moveTo>
                <a:cubicBezTo>
                  <a:pt x="443" y="319"/>
                  <a:pt x="759" y="151"/>
                  <a:pt x="989" y="91"/>
                </a:cubicBezTo>
                <a:cubicBezTo>
                  <a:pt x="1219" y="31"/>
                  <a:pt x="1554" y="0"/>
                  <a:pt x="1661" y="91"/>
                </a:cubicBezTo>
                <a:cubicBezTo>
                  <a:pt x="1768" y="182"/>
                  <a:pt x="1724" y="477"/>
                  <a:pt x="1631" y="637"/>
                </a:cubicBezTo>
                <a:cubicBezTo>
                  <a:pt x="1538" y="797"/>
                  <a:pt x="1352" y="1016"/>
                  <a:pt x="1103" y="1051"/>
                </a:cubicBezTo>
                <a:cubicBezTo>
                  <a:pt x="854" y="1086"/>
                  <a:pt x="274" y="947"/>
                  <a:pt x="137" y="847"/>
                </a:cubicBezTo>
                <a:cubicBezTo>
                  <a:pt x="0" y="747"/>
                  <a:pt x="119" y="583"/>
                  <a:pt x="281" y="45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Biconnected Components</a:t>
            </a:r>
          </a:p>
        </p:txBody>
      </p:sp>
      <p:sp>
        <p:nvSpPr>
          <p:cNvPr id="26631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45011" y="2055812"/>
            <a:ext cx="8798440" cy="260032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 err="1" smtClean="0"/>
              <a:t>Biconnected</a:t>
            </a:r>
            <a:r>
              <a:rPr lang="en-US" sz="2000" dirty="0" smtClean="0"/>
              <a:t> component of a graph </a:t>
            </a:r>
            <a:r>
              <a:rPr lang="en-US" sz="2000" b="1" i="1" dirty="0" smtClean="0"/>
              <a:t>G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 maximal </a:t>
            </a:r>
            <a:r>
              <a:rPr lang="en-US" sz="2000" dirty="0" err="1" smtClean="0"/>
              <a:t>biconnected</a:t>
            </a:r>
            <a:r>
              <a:rPr lang="en-US" sz="2000" dirty="0" smtClean="0"/>
              <a:t> </a:t>
            </a:r>
            <a:r>
              <a:rPr lang="en-US" sz="2000" dirty="0" err="1" smtClean="0"/>
              <a:t>subgraph</a:t>
            </a:r>
            <a:r>
              <a:rPr lang="en-US" sz="2000" dirty="0" smtClean="0"/>
              <a:t> of </a:t>
            </a:r>
            <a:r>
              <a:rPr lang="en-US" sz="2000" i="1" dirty="0" smtClean="0"/>
              <a:t>G</a:t>
            </a:r>
            <a:r>
              <a:rPr lang="en-US" sz="2000" dirty="0" smtClean="0"/>
              <a:t>,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 </a:t>
            </a:r>
            <a:r>
              <a:rPr lang="en-US" sz="2000" dirty="0" err="1" smtClean="0"/>
              <a:t>subgraph</a:t>
            </a:r>
            <a:r>
              <a:rPr lang="en-US" sz="2000" dirty="0" smtClean="0"/>
              <a:t> consisting of a separation edge of </a:t>
            </a:r>
            <a:r>
              <a:rPr lang="en-US" sz="2000" i="1" dirty="0" smtClean="0"/>
              <a:t>G</a:t>
            </a:r>
            <a:r>
              <a:rPr lang="en-US" sz="2000" dirty="0" smtClean="0"/>
              <a:t> and its end vertices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Interaction of </a:t>
            </a:r>
            <a:r>
              <a:rPr lang="en-US" sz="2000" dirty="0" err="1" smtClean="0"/>
              <a:t>biconnected</a:t>
            </a:r>
            <a:r>
              <a:rPr lang="en-US" sz="2000" dirty="0" smtClean="0"/>
              <a:t> components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An edge belongs to exactly one </a:t>
            </a:r>
            <a:r>
              <a:rPr lang="en-US" sz="2000" dirty="0" err="1" smtClean="0"/>
              <a:t>biconnected</a:t>
            </a:r>
            <a:r>
              <a:rPr lang="en-US" sz="2000" dirty="0" smtClean="0"/>
              <a:t> component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 </a:t>
            </a:r>
            <a:r>
              <a:rPr lang="en-US" sz="2000" dirty="0" err="1" smtClean="0"/>
              <a:t>nonseparation</a:t>
            </a:r>
            <a:r>
              <a:rPr lang="en-US" sz="2000" dirty="0" smtClean="0"/>
              <a:t> vertex belongs to exactly one </a:t>
            </a:r>
            <a:r>
              <a:rPr lang="en-US" sz="2000" dirty="0" err="1" smtClean="0"/>
              <a:t>biconnected</a:t>
            </a:r>
            <a:r>
              <a:rPr lang="en-US" sz="2000" dirty="0" smtClean="0"/>
              <a:t> component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 separation vertex belongs to two or more </a:t>
            </a:r>
            <a:r>
              <a:rPr lang="en-US" sz="2000" dirty="0" err="1" smtClean="0"/>
              <a:t>biconnected</a:t>
            </a:r>
            <a:r>
              <a:rPr lang="en-US" sz="2000" dirty="0" smtClean="0"/>
              <a:t> components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Example of a graph with four </a:t>
            </a:r>
            <a:r>
              <a:rPr lang="en-US" sz="2000" dirty="0" err="1" smtClean="0"/>
              <a:t>biconnected</a:t>
            </a:r>
            <a:r>
              <a:rPr lang="en-US" sz="2000" dirty="0" smtClean="0"/>
              <a:t> components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3884613" y="5033962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ORD</a:t>
            </a:r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6381750" y="5033962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PVD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5875338" y="6364287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MIA</a:t>
            </a:r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3643313" y="6300787"/>
            <a:ext cx="782637" cy="3825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DFW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2033588" y="5226050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SFO</a:t>
            </a:r>
          </a:p>
        </p:txBody>
      </p: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2162175" y="6181725"/>
            <a:ext cx="784225" cy="3825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LAX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5205413" y="5543550"/>
            <a:ext cx="784225" cy="3825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LGA</a:t>
            </a:r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503238" y="5991225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HNL</a:t>
            </a:r>
          </a:p>
        </p:txBody>
      </p:sp>
      <p:cxnSp>
        <p:nvCxnSpPr>
          <p:cNvPr id="26640" name="AutoShape 16"/>
          <p:cNvCxnSpPr>
            <a:cxnSpLocks noChangeShapeType="1"/>
            <a:stCxn id="26635" idx="0"/>
            <a:endCxn id="26632" idx="4"/>
          </p:cNvCxnSpPr>
          <p:nvPr/>
        </p:nvCxnSpPr>
        <p:spPr bwMode="auto">
          <a:xfrm flipV="1">
            <a:off x="4035425" y="5426075"/>
            <a:ext cx="241300" cy="8556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1" name="AutoShape 17"/>
          <p:cNvCxnSpPr>
            <a:cxnSpLocks noChangeShapeType="1"/>
            <a:stCxn id="26635" idx="7"/>
            <a:endCxn id="26638" idx="3"/>
          </p:cNvCxnSpPr>
          <p:nvPr/>
        </p:nvCxnSpPr>
        <p:spPr bwMode="auto">
          <a:xfrm flipV="1">
            <a:off x="4311650" y="5889625"/>
            <a:ext cx="1008063" cy="447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2" name="AutoShape 18"/>
          <p:cNvCxnSpPr>
            <a:cxnSpLocks noChangeShapeType="1"/>
            <a:stCxn id="26638" idx="7"/>
            <a:endCxn id="26633" idx="3"/>
          </p:cNvCxnSpPr>
          <p:nvPr/>
        </p:nvCxnSpPr>
        <p:spPr bwMode="auto">
          <a:xfrm flipV="1">
            <a:off x="5875338" y="5370512"/>
            <a:ext cx="620712" cy="209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3" name="AutoShape 19"/>
          <p:cNvCxnSpPr>
            <a:cxnSpLocks noChangeShapeType="1"/>
            <a:stCxn id="26639" idx="6"/>
            <a:endCxn id="26637" idx="2"/>
          </p:cNvCxnSpPr>
          <p:nvPr/>
        </p:nvCxnSpPr>
        <p:spPr bwMode="auto">
          <a:xfrm>
            <a:off x="1296988" y="6183312"/>
            <a:ext cx="846137" cy="190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4" name="AutoShape 20"/>
          <p:cNvCxnSpPr>
            <a:cxnSpLocks noChangeShapeType="1"/>
            <a:stCxn id="26636" idx="4"/>
            <a:endCxn id="26637" idx="0"/>
          </p:cNvCxnSpPr>
          <p:nvPr/>
        </p:nvCxnSpPr>
        <p:spPr bwMode="auto">
          <a:xfrm>
            <a:off x="2425700" y="5618162"/>
            <a:ext cx="128588" cy="5445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5" name="AutoShape 21"/>
          <p:cNvCxnSpPr>
            <a:cxnSpLocks noChangeShapeType="1"/>
            <a:stCxn id="26638" idx="4"/>
            <a:endCxn id="26634" idx="1"/>
          </p:cNvCxnSpPr>
          <p:nvPr/>
        </p:nvCxnSpPr>
        <p:spPr bwMode="auto">
          <a:xfrm>
            <a:off x="5597525" y="5945187"/>
            <a:ext cx="392113" cy="4651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6" name="AutoShape 22"/>
          <p:cNvCxnSpPr>
            <a:cxnSpLocks noChangeShapeType="1"/>
            <a:stCxn id="26638" idx="1"/>
            <a:endCxn id="26632" idx="5"/>
          </p:cNvCxnSpPr>
          <p:nvPr/>
        </p:nvCxnSpPr>
        <p:spPr bwMode="auto">
          <a:xfrm flipH="1" flipV="1">
            <a:off x="4554538" y="5370512"/>
            <a:ext cx="765175" cy="209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7" name="AutoShape 23"/>
          <p:cNvCxnSpPr>
            <a:cxnSpLocks noChangeShapeType="1"/>
            <a:stCxn id="26637" idx="6"/>
            <a:endCxn id="26635" idx="2"/>
          </p:cNvCxnSpPr>
          <p:nvPr/>
        </p:nvCxnSpPr>
        <p:spPr bwMode="auto">
          <a:xfrm>
            <a:off x="2965450" y="6373812"/>
            <a:ext cx="658813" cy="11906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</p:cxnSp>
      <p:cxnSp>
        <p:nvCxnSpPr>
          <p:cNvPr id="26648" name="AutoShape 24"/>
          <p:cNvCxnSpPr>
            <a:cxnSpLocks noChangeShapeType="1"/>
            <a:stCxn id="26639" idx="7"/>
            <a:endCxn id="26636" idx="3"/>
          </p:cNvCxnSpPr>
          <p:nvPr/>
        </p:nvCxnSpPr>
        <p:spPr bwMode="auto">
          <a:xfrm flipV="1">
            <a:off x="1173163" y="5559425"/>
            <a:ext cx="974725" cy="479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49" name="AutoShape 25"/>
          <p:cNvCxnSpPr>
            <a:cxnSpLocks noChangeShapeType="1"/>
            <a:stCxn id="26634" idx="0"/>
            <a:endCxn id="26633" idx="4"/>
          </p:cNvCxnSpPr>
          <p:nvPr/>
        </p:nvCxnSpPr>
        <p:spPr bwMode="auto">
          <a:xfrm flipV="1">
            <a:off x="6267450" y="5426075"/>
            <a:ext cx="506413" cy="9286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6881813" y="5757862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RDU</a:t>
            </a:r>
          </a:p>
        </p:txBody>
      </p:sp>
      <p:cxnSp>
        <p:nvCxnSpPr>
          <p:cNvPr id="26651" name="AutoShape 27"/>
          <p:cNvCxnSpPr>
            <a:cxnSpLocks noChangeShapeType="1"/>
            <a:stCxn id="26634" idx="7"/>
            <a:endCxn id="26650" idx="4"/>
          </p:cNvCxnSpPr>
          <p:nvPr/>
        </p:nvCxnSpPr>
        <p:spPr bwMode="auto">
          <a:xfrm flipV="1">
            <a:off x="6545263" y="6149975"/>
            <a:ext cx="728662" cy="260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52" name="AutoShape 28"/>
          <p:cNvCxnSpPr>
            <a:cxnSpLocks noChangeShapeType="1"/>
            <a:stCxn id="26650" idx="0"/>
            <a:endCxn id="26633" idx="5"/>
          </p:cNvCxnSpPr>
          <p:nvPr/>
        </p:nvCxnSpPr>
        <p:spPr bwMode="auto">
          <a:xfrm flipH="1" flipV="1">
            <a:off x="7051675" y="5370512"/>
            <a:ext cx="222250" cy="377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219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When </a:t>
            </a:r>
            <a:r>
              <a:rPr lang="en-US" sz="2000" dirty="0"/>
              <a:t>the elements of some set </a:t>
            </a:r>
            <a:r>
              <a:rPr lang="en-US" sz="2000" i="1" dirty="0"/>
              <a:t>S</a:t>
            </a:r>
            <a:r>
              <a:rPr lang="en-US" sz="2000" dirty="0"/>
              <a:t> have a notion of equivalence (formalized as an equivalence relation) defined on them, then one may naturally split the set S into </a:t>
            </a:r>
            <a:r>
              <a:rPr lang="en-US" sz="2000" b="1" dirty="0"/>
              <a:t>equivalence classes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equivalence classes are constructed so that elements </a:t>
            </a:r>
            <a:r>
              <a:rPr lang="en-US" sz="2000" i="1" dirty="0" smtClean="0"/>
              <a:t>a </a:t>
            </a:r>
            <a:r>
              <a:rPr lang="en-US" sz="2000" dirty="0" smtClean="0"/>
              <a:t>and </a:t>
            </a:r>
            <a:r>
              <a:rPr lang="en-US" sz="2000" i="1" dirty="0" smtClean="0"/>
              <a:t>b</a:t>
            </a:r>
            <a:r>
              <a:rPr lang="en-US" sz="2000" dirty="0"/>
              <a:t> belong to the same </a:t>
            </a:r>
            <a:r>
              <a:rPr lang="en-US" sz="2000" b="1" dirty="0"/>
              <a:t>equivalence class</a:t>
            </a:r>
            <a:r>
              <a:rPr lang="en-US" sz="2000" dirty="0"/>
              <a:t> if and only if a and b are equivalent</a:t>
            </a:r>
            <a:r>
              <a:rPr lang="en-US" sz="2000" dirty="0" smtClean="0"/>
              <a:t>.</a:t>
            </a:r>
          </a:p>
          <a:p>
            <a:r>
              <a:rPr lang="en-US" sz="2200" dirty="0">
                <a:solidFill>
                  <a:srgbClr val="C00000"/>
                </a:solidFill>
              </a:rPr>
              <a:t>If X is the set of all cars, and ~ is the equivalence relation "has the same color as", then one particular equivalence class consists of all green cars. </a:t>
            </a:r>
            <a:r>
              <a:rPr lang="en-US" sz="2200" i="1" dirty="0">
                <a:solidFill>
                  <a:srgbClr val="C00000"/>
                </a:solidFill>
              </a:rPr>
              <a:t>X</a:t>
            </a:r>
            <a:r>
              <a:rPr lang="en-US" sz="2200" dirty="0">
                <a:solidFill>
                  <a:srgbClr val="C00000"/>
                </a:solidFill>
              </a:rPr>
              <a:t>/~ could be naturally identified with the set of all car colors.</a:t>
            </a:r>
          </a:p>
          <a:p>
            <a:r>
              <a:rPr lang="en-US" sz="2200" dirty="0">
                <a:solidFill>
                  <a:srgbClr val="C00000"/>
                </a:solidFill>
              </a:rPr>
              <a:t>Let X be the set of all rectangles in a plane, and ~ the equivalence relation "has the same area as". For each positive real number </a:t>
            </a:r>
            <a:r>
              <a:rPr lang="en-US" sz="2200" i="1" dirty="0">
                <a:solidFill>
                  <a:srgbClr val="C00000"/>
                </a:solidFill>
              </a:rPr>
              <a:t>A</a:t>
            </a:r>
            <a:r>
              <a:rPr lang="en-US" sz="2200" dirty="0">
                <a:solidFill>
                  <a:srgbClr val="C00000"/>
                </a:solidFill>
              </a:rPr>
              <a:t> there will be an equivalence class of all the rectangles that have area </a:t>
            </a:r>
            <a:r>
              <a:rPr lang="en-US" sz="2200" i="1" dirty="0">
                <a:solidFill>
                  <a:srgbClr val="C00000"/>
                </a:solidFill>
              </a:rPr>
              <a:t>A</a:t>
            </a:r>
            <a:r>
              <a:rPr lang="en-US" sz="2200" dirty="0" smtClean="0">
                <a:solidFill>
                  <a:srgbClr val="C00000"/>
                </a:solidFill>
              </a:rPr>
              <a:t>.</a:t>
            </a:r>
            <a:endParaRPr lang="en-US" sz="2200" dirty="0">
              <a:solidFill>
                <a:srgbClr val="C00000"/>
              </a:solidFill>
            </a:endParaRPr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Equivalence Classes</a:t>
            </a:r>
          </a:p>
        </p:txBody>
      </p:sp>
      <p:sp>
        <p:nvSpPr>
          <p:cNvPr id="27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8382000" cy="492922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Given a set </a:t>
            </a:r>
            <a:r>
              <a:rPr lang="en-US" sz="1700" b="1" i="1" dirty="0" smtClean="0"/>
              <a:t>S</a:t>
            </a:r>
            <a:r>
              <a:rPr lang="en-US" sz="1700" dirty="0" smtClean="0"/>
              <a:t>, a relation </a:t>
            </a:r>
            <a:r>
              <a:rPr lang="en-US" sz="1700" b="1" i="1" dirty="0" smtClean="0"/>
              <a:t>R</a:t>
            </a:r>
            <a:r>
              <a:rPr lang="en-US" sz="1700" dirty="0" smtClean="0"/>
              <a:t> on </a:t>
            </a:r>
            <a:r>
              <a:rPr lang="en-US" sz="1700" b="1" i="1" dirty="0" smtClean="0"/>
              <a:t>S </a:t>
            </a:r>
            <a:r>
              <a:rPr lang="en-US" sz="1700" dirty="0" smtClean="0"/>
              <a:t>is a set of ordered pairs of elements of </a:t>
            </a:r>
            <a:r>
              <a:rPr lang="en-US" sz="1700" b="1" i="1" dirty="0" smtClean="0"/>
              <a:t>S</a:t>
            </a:r>
            <a:r>
              <a:rPr lang="en-US" sz="1700" dirty="0" smtClean="0"/>
              <a:t>, i.e., </a:t>
            </a:r>
            <a:r>
              <a:rPr lang="en-US" sz="1700" b="1" i="1" dirty="0" smtClean="0"/>
              <a:t>R</a:t>
            </a:r>
            <a:r>
              <a:rPr lang="en-US" sz="1700" dirty="0" smtClean="0"/>
              <a:t> is a subset of </a:t>
            </a:r>
            <a:r>
              <a:rPr lang="en-US" sz="1700" b="1" i="1" dirty="0" smtClean="0"/>
              <a:t>S</a:t>
            </a:r>
            <a:r>
              <a:rPr lang="en-US" sz="1700" b="1" dirty="0" smtClean="0">
                <a:sym typeface="Symbol" pitchFamily="18" charset="2"/>
              </a:rPr>
              <a:t></a:t>
            </a:r>
            <a:r>
              <a:rPr lang="en-US" sz="1700" b="1" i="1" dirty="0" smtClean="0"/>
              <a:t>S</a:t>
            </a:r>
            <a:endParaRPr lang="en-US" sz="1700" dirty="0" smtClean="0"/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An </a:t>
            </a:r>
            <a:r>
              <a:rPr lang="en-US" sz="1700" dirty="0" smtClean="0">
                <a:solidFill>
                  <a:srgbClr val="FF0000"/>
                </a:solidFill>
              </a:rPr>
              <a:t>equivalence relation </a:t>
            </a:r>
            <a:r>
              <a:rPr lang="en-US" sz="1700" i="1" dirty="0" smtClean="0"/>
              <a:t>R</a:t>
            </a:r>
            <a:r>
              <a:rPr lang="en-US" sz="1700" dirty="0" smtClean="0"/>
              <a:t> on </a:t>
            </a:r>
            <a:r>
              <a:rPr lang="en-US" sz="1700" i="1" dirty="0" smtClean="0"/>
              <a:t>S</a:t>
            </a:r>
            <a:r>
              <a:rPr lang="en-US" sz="1700" dirty="0" smtClean="0"/>
              <a:t> satisfies the following properties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700" dirty="0" smtClean="0">
                <a:solidFill>
                  <a:srgbClr val="FF0000"/>
                </a:solidFill>
              </a:rPr>
              <a:t>Reflexive: </a:t>
            </a:r>
            <a:r>
              <a:rPr lang="en-US" sz="1700" dirty="0" smtClean="0"/>
              <a:t>(</a:t>
            </a:r>
            <a:r>
              <a:rPr lang="en-US" sz="1700" i="1" dirty="0" err="1" smtClean="0"/>
              <a:t>x</a:t>
            </a:r>
            <a:r>
              <a:rPr lang="en-US" sz="1700" dirty="0" err="1" smtClean="0"/>
              <a:t>,</a:t>
            </a:r>
            <a:r>
              <a:rPr lang="en-US" sz="1700" i="1" dirty="0" err="1" smtClean="0"/>
              <a:t>x</a:t>
            </a:r>
            <a:r>
              <a:rPr lang="en-US" sz="1700" dirty="0" smtClean="0"/>
              <a:t>)</a:t>
            </a:r>
            <a:r>
              <a:rPr lang="en-US" sz="1700" dirty="0" smtClean="0">
                <a:latin typeface="Symbol" pitchFamily="18" charset="2"/>
              </a:rPr>
              <a:t> </a:t>
            </a:r>
            <a:r>
              <a:rPr lang="en-US" sz="1700" dirty="0" smtClean="0">
                <a:latin typeface="Symbol" pitchFamily="18" charset="2"/>
                <a:sym typeface="Symbol" pitchFamily="18" charset="2"/>
              </a:rPr>
              <a:t></a:t>
            </a:r>
            <a:r>
              <a:rPr lang="en-US" sz="1700" dirty="0" smtClean="0">
                <a:latin typeface="Symbol" pitchFamily="18" charset="2"/>
              </a:rPr>
              <a:t> </a:t>
            </a:r>
            <a:r>
              <a:rPr lang="en-US" sz="1700" i="1" dirty="0" smtClean="0"/>
              <a:t>R</a:t>
            </a:r>
            <a:endParaRPr lang="en-US" sz="1700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700" dirty="0" smtClean="0">
                <a:solidFill>
                  <a:srgbClr val="FF0000"/>
                </a:solidFill>
              </a:rPr>
              <a:t>Symmetric:</a:t>
            </a:r>
            <a:r>
              <a:rPr lang="en-US" sz="1700" dirty="0" smtClean="0"/>
              <a:t> (</a:t>
            </a:r>
            <a:r>
              <a:rPr lang="en-US" sz="1700" i="1" dirty="0" err="1" smtClean="0"/>
              <a:t>x</a:t>
            </a:r>
            <a:r>
              <a:rPr lang="en-US" sz="1700" dirty="0" err="1" smtClean="0"/>
              <a:t>,</a:t>
            </a:r>
            <a:r>
              <a:rPr lang="en-US" sz="1700" i="1" dirty="0" err="1" smtClean="0"/>
              <a:t>y</a:t>
            </a:r>
            <a:r>
              <a:rPr lang="en-US" sz="1700" dirty="0" smtClean="0"/>
              <a:t>)</a:t>
            </a:r>
            <a:r>
              <a:rPr lang="en-US" sz="1700" dirty="0" smtClean="0">
                <a:latin typeface="Symbol" pitchFamily="18" charset="2"/>
              </a:rPr>
              <a:t> </a:t>
            </a:r>
            <a:r>
              <a:rPr lang="en-US" sz="1700" dirty="0" smtClean="0">
                <a:latin typeface="Symbol" pitchFamily="18" charset="2"/>
                <a:sym typeface="Symbol" pitchFamily="18" charset="2"/>
              </a:rPr>
              <a:t></a:t>
            </a:r>
            <a:r>
              <a:rPr lang="en-US" sz="1700" dirty="0" smtClean="0">
                <a:latin typeface="Symbol" pitchFamily="18" charset="2"/>
              </a:rPr>
              <a:t> </a:t>
            </a:r>
            <a:r>
              <a:rPr lang="en-US" sz="1700" i="1" dirty="0" smtClean="0"/>
              <a:t>R </a:t>
            </a:r>
            <a:r>
              <a:rPr lang="en-US" sz="1700" dirty="0" smtClean="0"/>
              <a:t> </a:t>
            </a:r>
            <a:r>
              <a:rPr lang="en-US" sz="1700" dirty="0" smtClean="0">
                <a:sym typeface="Symbol" pitchFamily="18" charset="2"/>
              </a:rPr>
              <a:t> </a:t>
            </a:r>
            <a:r>
              <a:rPr lang="en-US" sz="1700" dirty="0" smtClean="0"/>
              <a:t>(</a:t>
            </a:r>
            <a:r>
              <a:rPr lang="en-US" sz="1700" i="1" dirty="0" err="1" smtClean="0"/>
              <a:t>y</a:t>
            </a:r>
            <a:r>
              <a:rPr lang="en-US" sz="1700" dirty="0" err="1" smtClean="0"/>
              <a:t>,</a:t>
            </a:r>
            <a:r>
              <a:rPr lang="en-US" sz="1700" i="1" dirty="0" err="1" smtClean="0"/>
              <a:t>x</a:t>
            </a:r>
            <a:r>
              <a:rPr lang="en-US" sz="1700" dirty="0" smtClean="0"/>
              <a:t>) </a:t>
            </a:r>
            <a:r>
              <a:rPr lang="en-US" sz="1700" dirty="0" smtClean="0">
                <a:latin typeface="Symbol" pitchFamily="18" charset="2"/>
                <a:sym typeface="Symbol" pitchFamily="18" charset="2"/>
              </a:rPr>
              <a:t></a:t>
            </a:r>
            <a:r>
              <a:rPr lang="en-US" sz="1700" dirty="0" smtClean="0"/>
              <a:t> </a:t>
            </a:r>
            <a:r>
              <a:rPr lang="en-US" sz="1700" i="1" dirty="0" smtClean="0"/>
              <a:t>R</a:t>
            </a:r>
            <a:endParaRPr lang="en-US" sz="1700" dirty="0" smtClean="0">
              <a:solidFill>
                <a:schemeClr val="tx2"/>
              </a:solidFill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700" dirty="0" smtClean="0">
                <a:solidFill>
                  <a:srgbClr val="FF0000"/>
                </a:solidFill>
              </a:rPr>
              <a:t>Transitive:</a:t>
            </a:r>
            <a:r>
              <a:rPr lang="en-US" sz="1700" dirty="0" smtClean="0"/>
              <a:t> (</a:t>
            </a:r>
            <a:r>
              <a:rPr lang="en-US" sz="1700" i="1" dirty="0" err="1" smtClean="0"/>
              <a:t>x</a:t>
            </a:r>
            <a:r>
              <a:rPr lang="en-US" sz="1700" dirty="0" err="1" smtClean="0"/>
              <a:t>,</a:t>
            </a:r>
            <a:r>
              <a:rPr lang="en-US" sz="1700" i="1" dirty="0" err="1" smtClean="0"/>
              <a:t>y</a:t>
            </a:r>
            <a:r>
              <a:rPr lang="en-US" sz="1700" dirty="0" smtClean="0"/>
              <a:t>)</a:t>
            </a:r>
            <a:r>
              <a:rPr lang="en-US" sz="1700" dirty="0" smtClean="0">
                <a:latin typeface="Symbol" pitchFamily="18" charset="2"/>
              </a:rPr>
              <a:t> </a:t>
            </a:r>
            <a:r>
              <a:rPr lang="en-US" sz="1700" dirty="0" smtClean="0">
                <a:latin typeface="Symbol" pitchFamily="18" charset="2"/>
                <a:sym typeface="Symbol" pitchFamily="18" charset="2"/>
              </a:rPr>
              <a:t></a:t>
            </a:r>
            <a:r>
              <a:rPr lang="en-US" sz="1700" dirty="0" smtClean="0">
                <a:latin typeface="Symbol" pitchFamily="18" charset="2"/>
              </a:rPr>
              <a:t> </a:t>
            </a:r>
            <a:r>
              <a:rPr lang="en-US" sz="1700" i="1" dirty="0" smtClean="0"/>
              <a:t>R </a:t>
            </a:r>
            <a:r>
              <a:rPr lang="en-US" sz="1700" dirty="0" smtClean="0">
                <a:sym typeface="Symbol" pitchFamily="18" charset="2"/>
              </a:rPr>
              <a:t></a:t>
            </a:r>
            <a:r>
              <a:rPr lang="en-US" sz="1700" i="1" dirty="0" smtClean="0"/>
              <a:t> </a:t>
            </a:r>
            <a:r>
              <a:rPr lang="en-US" sz="1700" dirty="0" smtClean="0"/>
              <a:t>(</a:t>
            </a:r>
            <a:r>
              <a:rPr lang="en-US" sz="1700" i="1" dirty="0" err="1" smtClean="0"/>
              <a:t>y</a:t>
            </a:r>
            <a:r>
              <a:rPr lang="en-US" sz="1700" dirty="0" err="1" smtClean="0"/>
              <a:t>,</a:t>
            </a:r>
            <a:r>
              <a:rPr lang="en-US" sz="1700" i="1" dirty="0" err="1" smtClean="0"/>
              <a:t>z</a:t>
            </a:r>
            <a:r>
              <a:rPr lang="en-US" sz="1700" dirty="0" smtClean="0"/>
              <a:t>)</a:t>
            </a:r>
            <a:r>
              <a:rPr lang="en-US" sz="1700" dirty="0" smtClean="0">
                <a:latin typeface="Symbol" pitchFamily="18" charset="2"/>
              </a:rPr>
              <a:t> </a:t>
            </a:r>
            <a:r>
              <a:rPr lang="en-US" sz="1700" dirty="0" smtClean="0">
                <a:latin typeface="Symbol" pitchFamily="18" charset="2"/>
                <a:sym typeface="Symbol" pitchFamily="18" charset="2"/>
              </a:rPr>
              <a:t></a:t>
            </a:r>
            <a:r>
              <a:rPr lang="en-US" sz="1700" dirty="0" smtClean="0">
                <a:latin typeface="Symbol" pitchFamily="18" charset="2"/>
              </a:rPr>
              <a:t> </a:t>
            </a:r>
            <a:r>
              <a:rPr lang="en-US" sz="1700" i="1" dirty="0" smtClean="0"/>
              <a:t>R</a:t>
            </a:r>
            <a:r>
              <a:rPr lang="en-US" sz="1700" dirty="0" smtClean="0"/>
              <a:t> </a:t>
            </a:r>
            <a:r>
              <a:rPr lang="en-US" sz="1700" dirty="0" smtClean="0">
                <a:sym typeface="Symbol" pitchFamily="18" charset="2"/>
              </a:rPr>
              <a:t> </a:t>
            </a:r>
            <a:r>
              <a:rPr lang="en-US" sz="1700" dirty="0" smtClean="0"/>
              <a:t>(</a:t>
            </a:r>
            <a:r>
              <a:rPr lang="en-US" sz="1700" i="1" dirty="0" err="1" smtClean="0"/>
              <a:t>x</a:t>
            </a:r>
            <a:r>
              <a:rPr lang="en-US" sz="1700" dirty="0" err="1" smtClean="0"/>
              <a:t>,</a:t>
            </a:r>
            <a:r>
              <a:rPr lang="en-US" sz="1700" i="1" dirty="0" err="1" smtClean="0"/>
              <a:t>z</a:t>
            </a:r>
            <a:r>
              <a:rPr lang="en-US" sz="1700" dirty="0" smtClean="0"/>
              <a:t>) </a:t>
            </a:r>
            <a:r>
              <a:rPr lang="en-US" sz="1700" dirty="0" smtClean="0">
                <a:latin typeface="Symbol" pitchFamily="18" charset="2"/>
                <a:sym typeface="Symbol" pitchFamily="18" charset="2"/>
              </a:rPr>
              <a:t></a:t>
            </a:r>
            <a:r>
              <a:rPr lang="en-US" sz="1700" dirty="0" smtClean="0"/>
              <a:t> </a:t>
            </a:r>
            <a:r>
              <a:rPr lang="en-US" sz="1700" i="1" dirty="0" smtClean="0"/>
              <a:t>R</a:t>
            </a:r>
            <a:endParaRPr lang="en-US" sz="1700" dirty="0" smtClean="0"/>
          </a:p>
          <a:p>
            <a:pPr eaLnBrk="1" hangingPunct="1">
              <a:lnSpc>
                <a:spcPct val="90000"/>
              </a:lnSpc>
            </a:pPr>
            <a:r>
              <a:rPr lang="en-US" sz="1700" dirty="0" smtClean="0"/>
              <a:t>An equivalence relation </a:t>
            </a:r>
            <a:r>
              <a:rPr lang="en-US" sz="1700" i="1" dirty="0" smtClean="0"/>
              <a:t>R</a:t>
            </a:r>
            <a:r>
              <a:rPr lang="en-US" sz="1700" dirty="0" smtClean="0"/>
              <a:t> on </a:t>
            </a:r>
            <a:r>
              <a:rPr lang="en-US" sz="1700" i="1" dirty="0" smtClean="0"/>
              <a:t>S</a:t>
            </a:r>
            <a:r>
              <a:rPr lang="en-US" sz="1700" dirty="0" smtClean="0"/>
              <a:t> induces a </a:t>
            </a:r>
            <a:r>
              <a:rPr lang="en-US" sz="1700" dirty="0" smtClean="0">
                <a:solidFill>
                  <a:srgbClr val="FF0000"/>
                </a:solidFill>
              </a:rPr>
              <a:t>partition</a:t>
            </a:r>
            <a:r>
              <a:rPr lang="en-US" sz="1700" dirty="0" smtClean="0"/>
              <a:t> of the elements of </a:t>
            </a:r>
            <a:r>
              <a:rPr lang="en-US" sz="1700" i="1" dirty="0" smtClean="0"/>
              <a:t>S</a:t>
            </a:r>
            <a:r>
              <a:rPr lang="en-US" sz="1700" dirty="0" smtClean="0"/>
              <a:t> into </a:t>
            </a:r>
            <a:r>
              <a:rPr lang="en-US" sz="1700" dirty="0" smtClean="0">
                <a:solidFill>
                  <a:srgbClr val="FF0000"/>
                </a:solidFill>
              </a:rPr>
              <a:t>equivalence classes</a:t>
            </a:r>
          </a:p>
          <a:p>
            <a:pPr eaLnBrk="1" hangingPunct="1">
              <a:lnSpc>
                <a:spcPct val="90000"/>
              </a:lnSpc>
            </a:pPr>
            <a:r>
              <a:rPr lang="en-US" sz="1700" dirty="0" smtClean="0">
                <a:solidFill>
                  <a:srgbClr val="FF0000"/>
                </a:solidFill>
              </a:rPr>
              <a:t>Example </a:t>
            </a:r>
            <a:r>
              <a:rPr lang="en-US" sz="1700" dirty="0" smtClean="0"/>
              <a:t>(connectivity relation among the vertices of a graph):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700" dirty="0" smtClean="0"/>
              <a:t>Let </a:t>
            </a:r>
            <a:r>
              <a:rPr lang="en-US" sz="1700" i="1" dirty="0" smtClean="0"/>
              <a:t>V  </a:t>
            </a:r>
            <a:r>
              <a:rPr lang="en-US" sz="1700" dirty="0" smtClean="0"/>
              <a:t>be the set of vertices of a graph </a:t>
            </a:r>
            <a:r>
              <a:rPr lang="en-US" sz="1700" i="1" dirty="0" smtClean="0"/>
              <a:t>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700" dirty="0" smtClean="0"/>
              <a:t>Define the relation</a:t>
            </a:r>
            <a:br>
              <a:rPr lang="en-US" sz="1700" dirty="0" smtClean="0"/>
            </a:br>
            <a:r>
              <a:rPr lang="en-US" sz="1700" dirty="0" smtClean="0"/>
              <a:t>	</a:t>
            </a:r>
            <a:r>
              <a:rPr lang="en-US" sz="1700" i="1" dirty="0" smtClean="0"/>
              <a:t>C </a:t>
            </a:r>
            <a:r>
              <a:rPr lang="en-US" sz="1700" dirty="0" smtClean="0">
                <a:sym typeface="Symbol" pitchFamily="18" charset="2"/>
              </a:rPr>
              <a:t>= {</a:t>
            </a:r>
            <a:r>
              <a:rPr lang="en-US" sz="1700" dirty="0" smtClean="0"/>
              <a:t>(</a:t>
            </a:r>
            <a:r>
              <a:rPr lang="en-US" sz="1700" i="1" dirty="0" err="1" smtClean="0"/>
              <a:t>v</a:t>
            </a:r>
            <a:r>
              <a:rPr lang="en-US" sz="1700" dirty="0" err="1" smtClean="0"/>
              <a:t>,</a:t>
            </a:r>
            <a:r>
              <a:rPr lang="en-US" sz="1700" i="1" dirty="0" err="1" smtClean="0"/>
              <a:t>w</a:t>
            </a:r>
            <a:r>
              <a:rPr lang="en-US" sz="1700" dirty="0" smtClean="0"/>
              <a:t>) </a:t>
            </a:r>
            <a:r>
              <a:rPr lang="en-US" sz="1700" dirty="0" smtClean="0">
                <a:latin typeface="Symbol" pitchFamily="18" charset="2"/>
                <a:sym typeface="Symbol" pitchFamily="18" charset="2"/>
              </a:rPr>
              <a:t></a:t>
            </a:r>
            <a:r>
              <a:rPr lang="en-US" sz="1700" dirty="0" smtClean="0">
                <a:latin typeface="Symbol" pitchFamily="18" charset="2"/>
              </a:rPr>
              <a:t> </a:t>
            </a:r>
            <a:r>
              <a:rPr lang="en-US" sz="1700" i="1" dirty="0" smtClean="0"/>
              <a:t>V</a:t>
            </a:r>
            <a:r>
              <a:rPr lang="en-US" sz="1700" dirty="0" smtClean="0">
                <a:sym typeface="Symbol" pitchFamily="18" charset="2"/>
              </a:rPr>
              <a:t></a:t>
            </a:r>
            <a:r>
              <a:rPr lang="en-US" sz="1700" i="1" dirty="0" smtClean="0"/>
              <a:t>V </a:t>
            </a:r>
            <a:r>
              <a:rPr lang="en-US" sz="1700" dirty="0" smtClean="0"/>
              <a:t>such that </a:t>
            </a:r>
            <a:r>
              <a:rPr lang="en-US" sz="1700" i="1" dirty="0" smtClean="0"/>
              <a:t>G</a:t>
            </a:r>
            <a:r>
              <a:rPr lang="en-US" sz="1700" dirty="0" smtClean="0"/>
              <a:t> has a path from </a:t>
            </a:r>
            <a:r>
              <a:rPr lang="en-US" sz="1700" i="1" dirty="0" smtClean="0"/>
              <a:t>v</a:t>
            </a:r>
            <a:r>
              <a:rPr lang="en-US" sz="1700" dirty="0" smtClean="0"/>
              <a:t> to </a:t>
            </a:r>
            <a:r>
              <a:rPr lang="en-US" sz="1700" i="1" dirty="0" smtClean="0"/>
              <a:t>w</a:t>
            </a:r>
            <a:r>
              <a:rPr lang="en-US" sz="1700" dirty="0" smtClean="0">
                <a:sym typeface="Symbol" pitchFamily="18" charset="2"/>
              </a:rPr>
              <a:t>}</a:t>
            </a:r>
            <a:r>
              <a:rPr lang="en-US" sz="1700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700" dirty="0" smtClean="0"/>
              <a:t>Relation </a:t>
            </a:r>
            <a:r>
              <a:rPr lang="en-US" sz="1700" i="1" dirty="0" smtClean="0"/>
              <a:t>C </a:t>
            </a:r>
            <a:r>
              <a:rPr lang="en-US" sz="1700" dirty="0" smtClean="0"/>
              <a:t> is an equivalence relation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700" dirty="0" smtClean="0"/>
              <a:t>The equivalence classes of relation </a:t>
            </a:r>
            <a:r>
              <a:rPr lang="en-US" sz="1700" i="1" dirty="0" smtClean="0"/>
              <a:t>C</a:t>
            </a:r>
            <a:r>
              <a:rPr lang="en-US" sz="1700" dirty="0" smtClean="0"/>
              <a:t> are the vertices in each connected component of graph </a:t>
            </a:r>
            <a:r>
              <a:rPr lang="en-US" sz="1700" i="1" dirty="0" smtClean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5418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Link Relation</a:t>
            </a:r>
          </a:p>
        </p:txBody>
      </p:sp>
      <p:sp>
        <p:nvSpPr>
          <p:cNvPr id="28677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1639" y="2080067"/>
            <a:ext cx="3581400" cy="4876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Edges </a:t>
            </a:r>
            <a:r>
              <a:rPr lang="en-US" sz="2000" i="1" dirty="0" smtClean="0"/>
              <a:t>e </a:t>
            </a:r>
            <a:r>
              <a:rPr lang="en-US" sz="2000" dirty="0" smtClean="0"/>
              <a:t>and </a:t>
            </a:r>
            <a:r>
              <a:rPr lang="en-US" sz="2000" i="1" dirty="0" smtClean="0"/>
              <a:t>f</a:t>
            </a:r>
            <a:r>
              <a:rPr lang="en-US" sz="2000" dirty="0" smtClean="0"/>
              <a:t> of connected graph </a:t>
            </a:r>
            <a:r>
              <a:rPr lang="en-US" sz="2000" i="1" dirty="0" smtClean="0"/>
              <a:t>G </a:t>
            </a:r>
            <a:r>
              <a:rPr lang="en-US" sz="2000" dirty="0" smtClean="0"/>
              <a:t>are </a:t>
            </a:r>
            <a:r>
              <a:rPr lang="en-US" sz="2000" dirty="0" smtClean="0">
                <a:solidFill>
                  <a:srgbClr val="FF0000"/>
                </a:solidFill>
              </a:rPr>
              <a:t>linked</a:t>
            </a:r>
            <a:r>
              <a:rPr lang="en-US" sz="2000" dirty="0" smtClean="0"/>
              <a:t> if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 smtClean="0"/>
              <a:t>e </a:t>
            </a:r>
            <a:r>
              <a:rPr lang="en-US" sz="2000" dirty="0" smtClean="0">
                <a:latin typeface="Symbol" pitchFamily="18" charset="2"/>
                <a:sym typeface="Symbol" pitchFamily="18" charset="2"/>
              </a:rPr>
              <a:t>= </a:t>
            </a:r>
            <a:r>
              <a:rPr lang="en-US" sz="2000" i="1" dirty="0" smtClean="0"/>
              <a:t>f</a:t>
            </a:r>
            <a:r>
              <a:rPr lang="en-US" sz="2000" dirty="0" smtClean="0"/>
              <a:t>, or</a:t>
            </a:r>
            <a:endParaRPr lang="en-US" sz="2000" i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i="1" dirty="0" smtClean="0"/>
              <a:t>G</a:t>
            </a:r>
            <a:r>
              <a:rPr lang="en-US" sz="2000" dirty="0" smtClean="0"/>
              <a:t> has a simple cycle containing </a:t>
            </a:r>
            <a:r>
              <a:rPr lang="en-US" sz="2000" i="1" dirty="0" smtClean="0"/>
              <a:t>e </a:t>
            </a:r>
            <a:r>
              <a:rPr lang="en-US" sz="2000" dirty="0" smtClean="0"/>
              <a:t>and </a:t>
            </a:r>
            <a:r>
              <a:rPr lang="en-US" sz="2000" i="1" dirty="0" smtClean="0"/>
              <a:t>f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Theorems: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The link relation on the edges of a graph is an equivalence relation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A </a:t>
            </a:r>
            <a:r>
              <a:rPr lang="en-US" sz="2000" dirty="0" err="1" smtClean="0"/>
              <a:t>biconnected</a:t>
            </a:r>
            <a:r>
              <a:rPr lang="en-US" sz="2000" dirty="0" smtClean="0"/>
              <a:t> component of G is the </a:t>
            </a:r>
            <a:r>
              <a:rPr lang="en-US" sz="2000" dirty="0" err="1" smtClean="0"/>
              <a:t>subgraph</a:t>
            </a:r>
            <a:r>
              <a:rPr lang="en-US" sz="2000" dirty="0" smtClean="0"/>
              <a:t> induced by an equivalence class of linked edges.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610254"/>
            <a:ext cx="4541914" cy="1908213"/>
          </a:xfrm>
          <a:prstGeom prst="rect">
            <a:avLst/>
          </a:prstGeom>
        </p:spPr>
      </p:pic>
      <p:sp>
        <p:nvSpPr>
          <p:cNvPr id="58" name="Text Box 32"/>
          <p:cNvSpPr txBox="1">
            <a:spLocks noChangeArrowheads="1"/>
          </p:cNvSpPr>
          <p:nvPr/>
        </p:nvSpPr>
        <p:spPr bwMode="auto">
          <a:xfrm>
            <a:off x="4426726" y="4507834"/>
            <a:ext cx="4376519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Equivalence classes of linked edges: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{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}  {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,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</a:rPr>
              <a:t> c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,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</a:rPr>
              <a:t> d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,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</a:rPr>
              <a:t> e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,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</a:rPr>
              <a:t> f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}  {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</a:rPr>
              <a:t>g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,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</a:rPr>
              <a:t> j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47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4217" y="824731"/>
            <a:ext cx="6043626" cy="868346"/>
          </a:xfrm>
        </p:spPr>
        <p:txBody>
          <a:bodyPr/>
          <a:lstStyle/>
          <a:p>
            <a:pPr algn="l" eaLnBrk="1" hangingPunct="1"/>
            <a:r>
              <a:rPr lang="en-US" sz="3600" dirty="0" smtClean="0"/>
              <a:t>Link Components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19085" y="2224087"/>
            <a:ext cx="8001000" cy="25146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The link components of a connected graph </a:t>
            </a:r>
            <a:r>
              <a:rPr lang="en-US" sz="2000" b="1" i="1" dirty="0" smtClean="0"/>
              <a:t>G</a:t>
            </a:r>
            <a:r>
              <a:rPr lang="en-US" sz="2000" dirty="0" smtClean="0"/>
              <a:t> are the equivalence classes of edges with respect to the link relation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A </a:t>
            </a:r>
            <a:r>
              <a:rPr lang="en-US" sz="2000" dirty="0" err="1" smtClean="0"/>
              <a:t>biconnected</a:t>
            </a:r>
            <a:r>
              <a:rPr lang="en-US" sz="2000" dirty="0" smtClean="0"/>
              <a:t> component of </a:t>
            </a:r>
            <a:r>
              <a:rPr lang="en-US" sz="2000" b="1" i="1" dirty="0" smtClean="0"/>
              <a:t>G </a:t>
            </a:r>
            <a:r>
              <a:rPr lang="en-US" sz="2000" dirty="0" smtClean="0"/>
              <a:t>is the subgraph of </a:t>
            </a:r>
            <a:r>
              <a:rPr lang="en-US" sz="2000" b="1" i="1" dirty="0" smtClean="0"/>
              <a:t>G</a:t>
            </a:r>
            <a:r>
              <a:rPr lang="en-US" sz="2000" dirty="0" smtClean="0"/>
              <a:t> induced by an equivalence class of linked edges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A separation edge is a single-element equivalence class of linked edges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A separation vertex has incident edges in at least two distinct equivalence classes of linked edge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 rot="614701">
            <a:off x="3288055" y="6057900"/>
            <a:ext cx="1204913" cy="584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Freeform 5"/>
          <p:cNvSpPr>
            <a:spLocks/>
          </p:cNvSpPr>
          <p:nvPr/>
        </p:nvSpPr>
        <p:spPr bwMode="auto">
          <a:xfrm>
            <a:off x="6036018" y="4662487"/>
            <a:ext cx="2419350" cy="2195513"/>
          </a:xfrm>
          <a:custGeom>
            <a:avLst/>
            <a:gdLst>
              <a:gd name="T0" fmla="*/ 371475 w 1524"/>
              <a:gd name="T1" fmla="*/ 419100 h 1383"/>
              <a:gd name="T2" fmla="*/ 1800225 w 1524"/>
              <a:gd name="T3" fmla="*/ 285750 h 1383"/>
              <a:gd name="T4" fmla="*/ 2247900 w 1524"/>
              <a:gd name="T5" fmla="*/ 1466850 h 1383"/>
              <a:gd name="T6" fmla="*/ 771525 w 1524"/>
              <a:gd name="T7" fmla="*/ 2162176 h 1383"/>
              <a:gd name="T8" fmla="*/ 114300 w 1524"/>
              <a:gd name="T9" fmla="*/ 1666876 h 1383"/>
              <a:gd name="T10" fmla="*/ 371475 w 1524"/>
              <a:gd name="T11" fmla="*/ 419100 h 13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4"/>
              <a:gd name="T19" fmla="*/ 0 h 1383"/>
              <a:gd name="T20" fmla="*/ 1524 w 1524"/>
              <a:gd name="T21" fmla="*/ 1383 h 13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4" h="1383">
                <a:moveTo>
                  <a:pt x="234" y="264"/>
                </a:moveTo>
                <a:cubicBezTo>
                  <a:pt x="414" y="0"/>
                  <a:pt x="954" y="61"/>
                  <a:pt x="1134" y="180"/>
                </a:cubicBezTo>
                <a:cubicBezTo>
                  <a:pt x="1331" y="290"/>
                  <a:pt x="1524" y="727"/>
                  <a:pt x="1416" y="924"/>
                </a:cubicBezTo>
                <a:cubicBezTo>
                  <a:pt x="1308" y="1121"/>
                  <a:pt x="710" y="1341"/>
                  <a:pt x="486" y="1362"/>
                </a:cubicBezTo>
                <a:cubicBezTo>
                  <a:pt x="262" y="1383"/>
                  <a:pt x="144" y="1230"/>
                  <a:pt x="72" y="1050"/>
                </a:cubicBezTo>
                <a:cubicBezTo>
                  <a:pt x="0" y="870"/>
                  <a:pt x="54" y="528"/>
                  <a:pt x="234" y="264"/>
                </a:cubicBezTo>
                <a:close/>
              </a:path>
            </a:pathLst>
          </a:custGeom>
          <a:solidFill>
            <a:schemeClr val="folHlink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Freeform 6"/>
          <p:cNvSpPr>
            <a:spLocks/>
          </p:cNvSpPr>
          <p:nvPr/>
        </p:nvSpPr>
        <p:spPr bwMode="auto">
          <a:xfrm>
            <a:off x="4007193" y="4643437"/>
            <a:ext cx="2220912" cy="2046288"/>
          </a:xfrm>
          <a:custGeom>
            <a:avLst/>
            <a:gdLst>
              <a:gd name="T0" fmla="*/ 285750 w 1399"/>
              <a:gd name="T1" fmla="*/ 419100 h 1289"/>
              <a:gd name="T2" fmla="*/ 1933575 w 1399"/>
              <a:gd name="T3" fmla="*/ 485775 h 1289"/>
              <a:gd name="T4" fmla="*/ 2009775 w 1399"/>
              <a:gd name="T5" fmla="*/ 1524000 h 1289"/>
              <a:gd name="T6" fmla="*/ 1295400 w 1399"/>
              <a:gd name="T7" fmla="*/ 2009776 h 1289"/>
              <a:gd name="T8" fmla="*/ 542925 w 1399"/>
              <a:gd name="T9" fmla="*/ 1743076 h 1289"/>
              <a:gd name="T10" fmla="*/ 285750 w 1399"/>
              <a:gd name="T11" fmla="*/ 419100 h 128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99"/>
              <a:gd name="T19" fmla="*/ 0 h 1289"/>
              <a:gd name="T20" fmla="*/ 1399 w 1399"/>
              <a:gd name="T21" fmla="*/ 1289 h 128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99" h="1289">
                <a:moveTo>
                  <a:pt x="180" y="264"/>
                </a:moveTo>
                <a:cubicBezTo>
                  <a:pt x="360" y="0"/>
                  <a:pt x="1037" y="190"/>
                  <a:pt x="1218" y="306"/>
                </a:cubicBezTo>
                <a:cubicBezTo>
                  <a:pt x="1399" y="422"/>
                  <a:pt x="1333" y="800"/>
                  <a:pt x="1266" y="960"/>
                </a:cubicBezTo>
                <a:cubicBezTo>
                  <a:pt x="1199" y="1120"/>
                  <a:pt x="970" y="1243"/>
                  <a:pt x="816" y="1266"/>
                </a:cubicBezTo>
                <a:cubicBezTo>
                  <a:pt x="662" y="1289"/>
                  <a:pt x="492" y="1254"/>
                  <a:pt x="342" y="1098"/>
                </a:cubicBezTo>
                <a:cubicBezTo>
                  <a:pt x="192" y="942"/>
                  <a:pt x="0" y="528"/>
                  <a:pt x="180" y="264"/>
                </a:cubicBezTo>
                <a:close/>
              </a:path>
            </a:pathLst>
          </a:custGeom>
          <a:solidFill>
            <a:schemeClr val="folHlink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789330" y="4956175"/>
            <a:ext cx="2806700" cy="1724025"/>
          </a:xfrm>
          <a:custGeom>
            <a:avLst/>
            <a:gdLst>
              <a:gd name="T0" fmla="*/ 446088 w 1768"/>
              <a:gd name="T1" fmla="*/ 715962 h 1086"/>
              <a:gd name="T2" fmla="*/ 1570037 w 1768"/>
              <a:gd name="T3" fmla="*/ 144462 h 1086"/>
              <a:gd name="T4" fmla="*/ 2636838 w 1768"/>
              <a:gd name="T5" fmla="*/ 144462 h 1086"/>
              <a:gd name="T6" fmla="*/ 2589213 w 1768"/>
              <a:gd name="T7" fmla="*/ 1011237 h 1086"/>
              <a:gd name="T8" fmla="*/ 1751013 w 1768"/>
              <a:gd name="T9" fmla="*/ 1668463 h 1086"/>
              <a:gd name="T10" fmla="*/ 217488 w 1768"/>
              <a:gd name="T11" fmla="*/ 1344612 h 1086"/>
              <a:gd name="T12" fmla="*/ 446088 w 1768"/>
              <a:gd name="T13" fmla="*/ 715962 h 108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68"/>
              <a:gd name="T22" fmla="*/ 0 h 1086"/>
              <a:gd name="T23" fmla="*/ 1768 w 1768"/>
              <a:gd name="T24" fmla="*/ 1086 h 108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68" h="1086">
                <a:moveTo>
                  <a:pt x="281" y="451"/>
                </a:moveTo>
                <a:cubicBezTo>
                  <a:pt x="443" y="319"/>
                  <a:pt x="759" y="151"/>
                  <a:pt x="989" y="91"/>
                </a:cubicBezTo>
                <a:cubicBezTo>
                  <a:pt x="1219" y="31"/>
                  <a:pt x="1554" y="0"/>
                  <a:pt x="1661" y="91"/>
                </a:cubicBezTo>
                <a:cubicBezTo>
                  <a:pt x="1768" y="182"/>
                  <a:pt x="1724" y="477"/>
                  <a:pt x="1631" y="637"/>
                </a:cubicBezTo>
                <a:cubicBezTo>
                  <a:pt x="1538" y="797"/>
                  <a:pt x="1352" y="1016"/>
                  <a:pt x="1103" y="1051"/>
                </a:cubicBezTo>
                <a:cubicBezTo>
                  <a:pt x="854" y="1086"/>
                  <a:pt x="274" y="947"/>
                  <a:pt x="137" y="847"/>
                </a:cubicBezTo>
                <a:cubicBezTo>
                  <a:pt x="0" y="747"/>
                  <a:pt x="119" y="583"/>
                  <a:pt x="281" y="451"/>
                </a:cubicBezTo>
                <a:close/>
              </a:path>
            </a:pathLst>
          </a:custGeom>
          <a:solidFill>
            <a:schemeClr val="folHlink"/>
          </a:solidFill>
          <a:ln w="12700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4445343" y="4957762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ORD</a:t>
            </a:r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6942480" y="4957762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PVD</a:t>
            </a:r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6436068" y="6288087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MIA</a:t>
            </a:r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4204043" y="6224587"/>
            <a:ext cx="782637" cy="3825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DFW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2594318" y="5149850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SFO</a:t>
            </a:r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2722905" y="6105525"/>
            <a:ext cx="784225" cy="3825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LAX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5766143" y="5467350"/>
            <a:ext cx="784225" cy="3825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LGA</a:t>
            </a: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1063968" y="5915025"/>
            <a:ext cx="784225" cy="38258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HNL</a:t>
            </a:r>
          </a:p>
        </p:txBody>
      </p:sp>
      <p:cxnSp>
        <p:nvCxnSpPr>
          <p:cNvPr id="29712" name="AutoShape 16"/>
          <p:cNvCxnSpPr>
            <a:cxnSpLocks noChangeShapeType="1"/>
            <a:stCxn id="29707" idx="0"/>
            <a:endCxn id="29704" idx="4"/>
          </p:cNvCxnSpPr>
          <p:nvPr/>
        </p:nvCxnSpPr>
        <p:spPr bwMode="auto">
          <a:xfrm flipV="1">
            <a:off x="4596155" y="5349875"/>
            <a:ext cx="241300" cy="8556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3" name="AutoShape 17"/>
          <p:cNvCxnSpPr>
            <a:cxnSpLocks noChangeShapeType="1"/>
            <a:stCxn id="29707" idx="7"/>
            <a:endCxn id="29710" idx="3"/>
          </p:cNvCxnSpPr>
          <p:nvPr/>
        </p:nvCxnSpPr>
        <p:spPr bwMode="auto">
          <a:xfrm flipV="1">
            <a:off x="4872380" y="5813425"/>
            <a:ext cx="1008063" cy="447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4" name="AutoShape 18"/>
          <p:cNvCxnSpPr>
            <a:cxnSpLocks noChangeShapeType="1"/>
            <a:stCxn id="29710" idx="7"/>
            <a:endCxn id="29705" idx="3"/>
          </p:cNvCxnSpPr>
          <p:nvPr/>
        </p:nvCxnSpPr>
        <p:spPr bwMode="auto">
          <a:xfrm flipV="1">
            <a:off x="6436068" y="5294312"/>
            <a:ext cx="620712" cy="209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5" name="AutoShape 19"/>
          <p:cNvCxnSpPr>
            <a:cxnSpLocks noChangeShapeType="1"/>
            <a:stCxn id="29711" idx="6"/>
            <a:endCxn id="29709" idx="2"/>
          </p:cNvCxnSpPr>
          <p:nvPr/>
        </p:nvCxnSpPr>
        <p:spPr bwMode="auto">
          <a:xfrm>
            <a:off x="1857718" y="6107112"/>
            <a:ext cx="846137" cy="190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6" name="AutoShape 20"/>
          <p:cNvCxnSpPr>
            <a:cxnSpLocks noChangeShapeType="1"/>
            <a:stCxn id="29708" idx="4"/>
            <a:endCxn id="29709" idx="0"/>
          </p:cNvCxnSpPr>
          <p:nvPr/>
        </p:nvCxnSpPr>
        <p:spPr bwMode="auto">
          <a:xfrm>
            <a:off x="2986430" y="5541962"/>
            <a:ext cx="128588" cy="5445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7" name="AutoShape 21"/>
          <p:cNvCxnSpPr>
            <a:cxnSpLocks noChangeShapeType="1"/>
            <a:stCxn id="29710" idx="4"/>
            <a:endCxn id="29706" idx="1"/>
          </p:cNvCxnSpPr>
          <p:nvPr/>
        </p:nvCxnSpPr>
        <p:spPr bwMode="auto">
          <a:xfrm>
            <a:off x="6158255" y="5868987"/>
            <a:ext cx="392113" cy="4651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8" name="AutoShape 22"/>
          <p:cNvCxnSpPr>
            <a:cxnSpLocks noChangeShapeType="1"/>
            <a:stCxn id="29710" idx="1"/>
            <a:endCxn id="29704" idx="5"/>
          </p:cNvCxnSpPr>
          <p:nvPr/>
        </p:nvCxnSpPr>
        <p:spPr bwMode="auto">
          <a:xfrm flipH="1" flipV="1">
            <a:off x="5115268" y="5294312"/>
            <a:ext cx="765175" cy="2095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9" name="AutoShape 23"/>
          <p:cNvCxnSpPr>
            <a:cxnSpLocks noChangeShapeType="1"/>
            <a:stCxn id="29709" idx="6"/>
            <a:endCxn id="29707" idx="2"/>
          </p:cNvCxnSpPr>
          <p:nvPr/>
        </p:nvCxnSpPr>
        <p:spPr bwMode="auto">
          <a:xfrm>
            <a:off x="3526180" y="6297612"/>
            <a:ext cx="658813" cy="11906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</p:cxnSp>
      <p:cxnSp>
        <p:nvCxnSpPr>
          <p:cNvPr id="29720" name="AutoShape 24"/>
          <p:cNvCxnSpPr>
            <a:cxnSpLocks noChangeShapeType="1"/>
            <a:stCxn id="29711" idx="7"/>
            <a:endCxn id="29708" idx="3"/>
          </p:cNvCxnSpPr>
          <p:nvPr/>
        </p:nvCxnSpPr>
        <p:spPr bwMode="auto">
          <a:xfrm flipV="1">
            <a:off x="1733893" y="5483225"/>
            <a:ext cx="974725" cy="479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1" name="AutoShape 25"/>
          <p:cNvCxnSpPr>
            <a:cxnSpLocks noChangeShapeType="1"/>
            <a:stCxn id="29706" idx="0"/>
            <a:endCxn id="29705" idx="4"/>
          </p:cNvCxnSpPr>
          <p:nvPr/>
        </p:nvCxnSpPr>
        <p:spPr bwMode="auto">
          <a:xfrm flipV="1">
            <a:off x="6828180" y="5349875"/>
            <a:ext cx="506413" cy="9286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29722" name="Oval 26"/>
          <p:cNvSpPr>
            <a:spLocks noChangeArrowheads="1"/>
          </p:cNvSpPr>
          <p:nvPr/>
        </p:nvSpPr>
        <p:spPr bwMode="auto">
          <a:xfrm>
            <a:off x="7442543" y="5681662"/>
            <a:ext cx="784225" cy="3825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RDU</a:t>
            </a:r>
          </a:p>
        </p:txBody>
      </p:sp>
      <p:cxnSp>
        <p:nvCxnSpPr>
          <p:cNvPr id="29723" name="AutoShape 27"/>
          <p:cNvCxnSpPr>
            <a:cxnSpLocks noChangeShapeType="1"/>
            <a:stCxn id="29706" idx="7"/>
            <a:endCxn id="29722" idx="4"/>
          </p:cNvCxnSpPr>
          <p:nvPr/>
        </p:nvCxnSpPr>
        <p:spPr bwMode="auto">
          <a:xfrm flipV="1">
            <a:off x="7105993" y="6073775"/>
            <a:ext cx="728662" cy="2603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4" name="AutoShape 28"/>
          <p:cNvCxnSpPr>
            <a:cxnSpLocks noChangeShapeType="1"/>
            <a:stCxn id="29722" idx="0"/>
            <a:endCxn id="29705" idx="5"/>
          </p:cNvCxnSpPr>
          <p:nvPr/>
        </p:nvCxnSpPr>
        <p:spPr bwMode="auto">
          <a:xfrm flipH="1" flipV="1">
            <a:off x="7612405" y="5294312"/>
            <a:ext cx="222250" cy="377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3949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Auxiliary Graph</a:t>
            </a:r>
          </a:p>
        </p:txBody>
      </p:sp>
      <p:sp>
        <p:nvSpPr>
          <p:cNvPr id="307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3795" y="2362200"/>
            <a:ext cx="5181600" cy="4565669"/>
          </a:xfrm>
        </p:spPr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Auxiliary graph </a:t>
            </a:r>
            <a:r>
              <a:rPr lang="en-US" sz="2200" i="1" dirty="0" smtClean="0"/>
              <a:t>B </a:t>
            </a:r>
            <a:r>
              <a:rPr lang="en-US" sz="2200" dirty="0" smtClean="0"/>
              <a:t>for a connected graph </a:t>
            </a:r>
            <a:r>
              <a:rPr lang="en-US" sz="2200" i="1" dirty="0" smtClean="0"/>
              <a:t>G</a:t>
            </a:r>
          </a:p>
          <a:p>
            <a:pPr lvl="1"/>
            <a:r>
              <a:rPr lang="en-US" sz="2200" dirty="0" smtClean="0"/>
              <a:t>Associated with a DFS traversal of </a:t>
            </a:r>
            <a:r>
              <a:rPr lang="en-US" sz="2200" i="1" dirty="0" smtClean="0"/>
              <a:t>G</a:t>
            </a:r>
            <a:endParaRPr lang="en-US" sz="2200" dirty="0" smtClean="0"/>
          </a:p>
          <a:p>
            <a:pPr lvl="1"/>
            <a:r>
              <a:rPr lang="en-US" sz="2200" dirty="0" smtClean="0"/>
              <a:t>The vertices of </a:t>
            </a:r>
            <a:r>
              <a:rPr lang="en-US" sz="2200" i="1" dirty="0" smtClean="0"/>
              <a:t>B</a:t>
            </a:r>
            <a:r>
              <a:rPr lang="en-US" sz="2200" dirty="0" smtClean="0"/>
              <a:t> are the edges of </a:t>
            </a:r>
            <a:r>
              <a:rPr lang="en-US" sz="2200" i="1" dirty="0" smtClean="0"/>
              <a:t>G</a:t>
            </a:r>
            <a:endParaRPr lang="en-US" sz="2200" dirty="0" smtClean="0"/>
          </a:p>
          <a:p>
            <a:pPr lvl="1"/>
            <a:r>
              <a:rPr lang="en-US" sz="2200" dirty="0" smtClean="0"/>
              <a:t>For each </a:t>
            </a:r>
            <a:r>
              <a:rPr lang="en-US" sz="2200" dirty="0" smtClean="0">
                <a:solidFill>
                  <a:srgbClr val="FF0000"/>
                </a:solidFill>
              </a:rPr>
              <a:t>back edge </a:t>
            </a:r>
            <a:r>
              <a:rPr lang="en-US" sz="2200" i="1" dirty="0" smtClean="0">
                <a:solidFill>
                  <a:srgbClr val="FF0000"/>
                </a:solidFill>
              </a:rPr>
              <a:t>e </a:t>
            </a:r>
            <a:r>
              <a:rPr lang="en-US" sz="2200" dirty="0" smtClean="0"/>
              <a:t>of </a:t>
            </a:r>
            <a:r>
              <a:rPr lang="en-US" sz="2200" i="1" dirty="0" smtClean="0"/>
              <a:t>G</a:t>
            </a:r>
            <a:r>
              <a:rPr lang="en-US" sz="2200" dirty="0" smtClean="0"/>
              <a:t>, </a:t>
            </a:r>
            <a:r>
              <a:rPr lang="en-US" sz="2200" i="1" dirty="0" smtClean="0"/>
              <a:t>B</a:t>
            </a:r>
            <a:r>
              <a:rPr lang="en-US" sz="2200" dirty="0" smtClean="0"/>
              <a:t>  has edges (</a:t>
            </a:r>
            <a:r>
              <a:rPr lang="en-US" sz="2200" i="1" dirty="0" smtClean="0"/>
              <a:t>e</a:t>
            </a:r>
            <a:r>
              <a:rPr lang="en-US" sz="2200" dirty="0" smtClean="0"/>
              <a:t>,</a:t>
            </a:r>
            <a:r>
              <a:rPr lang="en-US" sz="2200" i="1" dirty="0" smtClean="0"/>
              <a:t>f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), (</a:t>
            </a:r>
            <a:r>
              <a:rPr lang="en-US" sz="2200" i="1" dirty="0" smtClean="0"/>
              <a:t>e</a:t>
            </a:r>
            <a:r>
              <a:rPr lang="en-US" sz="2200" dirty="0" smtClean="0"/>
              <a:t>,</a:t>
            </a:r>
            <a:r>
              <a:rPr lang="en-US" sz="2200" i="1" dirty="0" smtClean="0"/>
              <a:t>f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) , …, (</a:t>
            </a:r>
            <a:r>
              <a:rPr lang="en-US" sz="2200" i="1" dirty="0" err="1" smtClean="0"/>
              <a:t>e</a:t>
            </a:r>
            <a:r>
              <a:rPr lang="en-US" sz="2200" dirty="0" err="1" smtClean="0"/>
              <a:t>,</a:t>
            </a:r>
            <a:r>
              <a:rPr lang="en-US" sz="2200" i="1" dirty="0" err="1" smtClean="0"/>
              <a:t>f</a:t>
            </a:r>
            <a:r>
              <a:rPr lang="en-US" sz="2200" i="1" baseline="-25000" dirty="0" err="1" smtClean="0"/>
              <a:t>k</a:t>
            </a:r>
            <a:r>
              <a:rPr lang="en-US" sz="2200" dirty="0" smtClean="0"/>
              <a:t>),</a:t>
            </a:r>
            <a:br>
              <a:rPr lang="en-US" sz="2200" dirty="0" smtClean="0"/>
            </a:br>
            <a:r>
              <a:rPr lang="en-US" sz="2200" dirty="0" smtClean="0"/>
              <a:t>where </a:t>
            </a:r>
            <a:r>
              <a:rPr lang="en-US" sz="2200" i="1" dirty="0" smtClean="0"/>
              <a:t>f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, </a:t>
            </a:r>
            <a:r>
              <a:rPr lang="en-US" sz="2200" i="1" dirty="0" smtClean="0"/>
              <a:t>f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…, </a:t>
            </a:r>
            <a:r>
              <a:rPr lang="en-US" sz="2200" i="1" dirty="0" err="1" smtClean="0"/>
              <a:t>f</a:t>
            </a:r>
            <a:r>
              <a:rPr lang="en-US" sz="2200" i="1" baseline="-25000" dirty="0" err="1" smtClean="0"/>
              <a:t>k</a:t>
            </a:r>
            <a:r>
              <a:rPr lang="en-US" sz="2200" dirty="0" smtClean="0"/>
              <a:t> are the discovery edges of </a:t>
            </a:r>
            <a:r>
              <a:rPr lang="en-US" sz="2200" i="1" dirty="0" smtClean="0"/>
              <a:t>G</a:t>
            </a:r>
            <a:r>
              <a:rPr lang="en-US" sz="2200" dirty="0" smtClean="0"/>
              <a:t> that form a simple cycle with </a:t>
            </a:r>
            <a:r>
              <a:rPr lang="en-US" sz="2200" i="1" dirty="0" smtClean="0"/>
              <a:t>e</a:t>
            </a:r>
          </a:p>
          <a:p>
            <a:pPr lvl="1"/>
            <a:r>
              <a:rPr lang="en-US" sz="2200" dirty="0" smtClean="0"/>
              <a:t>Its connected components correspond to the link components of </a:t>
            </a:r>
            <a:r>
              <a:rPr lang="en-US" sz="2200" i="1" dirty="0" smtClean="0"/>
              <a:t>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133600"/>
            <a:ext cx="3276600" cy="45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Auxiliary Graph (cont.)</a:t>
            </a:r>
          </a:p>
        </p:txBody>
      </p:sp>
      <p:sp>
        <p:nvSpPr>
          <p:cNvPr id="317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2158409"/>
            <a:ext cx="7772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In the worst case, the number of edges of the auxiliary graph is proportional to </a:t>
            </a:r>
            <a:r>
              <a:rPr lang="en-US" b="1" i="1" dirty="0" smtClean="0"/>
              <a:t>nm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124200"/>
            <a:ext cx="6748857" cy="3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395287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</a:rPr>
              <a:t>Contents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524351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3600" b="1" dirty="0" smtClean="0"/>
              <a:t>Topological Sort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3600" b="1" dirty="0"/>
              <a:t>Depth First Search with </a:t>
            </a:r>
            <a:r>
              <a:rPr lang="en-US" altLang="en-US" sz="3600" b="1" dirty="0" smtClean="0"/>
              <a:t>Time stamping</a:t>
            </a:r>
            <a:endParaRPr lang="en-US" altLang="en-US" sz="3600" b="1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3600" b="1" dirty="0" err="1" smtClean="0"/>
              <a:t>Biconnected</a:t>
            </a:r>
            <a:r>
              <a:rPr lang="en-US" altLang="en-US" sz="3600" b="1" dirty="0" smtClean="0"/>
              <a:t> </a:t>
            </a:r>
            <a:r>
              <a:rPr lang="en-US" altLang="en-US" sz="3600" b="1" dirty="0"/>
              <a:t>and </a:t>
            </a:r>
            <a:r>
              <a:rPr lang="en-US" altLang="en-US" sz="3600" b="1" dirty="0" err="1"/>
              <a:t>Auxillary</a:t>
            </a:r>
            <a:r>
              <a:rPr lang="en-US" altLang="en-US" sz="3600" b="1" dirty="0"/>
              <a:t> graphs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3600" b="1" dirty="0" smtClean="0"/>
              <a:t> Summary</a:t>
            </a:r>
          </a:p>
          <a:p>
            <a:pPr marL="109537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altLang="en-US" sz="36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B6FE78-5720-4201-9F50-3336D0276674}" type="slidenum">
              <a:rPr lang="en-US" altLang="en-US">
                <a:solidFill>
                  <a:srgbClr val="0070C0"/>
                </a:solidFill>
                <a:latin typeface="Georgia" panose="02040502050405020303" pitchFamily="18" charset="0"/>
              </a:rPr>
              <a:pPr eaLnBrk="1" hangingPunct="1"/>
              <a:t>3</a:t>
            </a:fld>
            <a:endParaRPr lang="en-US" altLang="en-US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Topological Sorting</a:t>
            </a:r>
            <a:endParaRPr 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74406" y="2121687"/>
            <a:ext cx="8160026" cy="4116151"/>
          </a:xfrm>
        </p:spPr>
        <p:txBody>
          <a:bodyPr/>
          <a:lstStyle/>
          <a:p>
            <a:r>
              <a:rPr lang="en-US" altLang="en-US" dirty="0" smtClean="0"/>
              <a:t>Suppose you have a list of tasks to do, some of which depend on others to be completed first. </a:t>
            </a:r>
          </a:p>
          <a:p>
            <a:r>
              <a:rPr lang="en-US" altLang="en-US" b="1" dirty="0" smtClean="0"/>
              <a:t>Example</a:t>
            </a:r>
          </a:p>
          <a:p>
            <a:pPr lvl="1"/>
            <a:r>
              <a:rPr lang="en-US" altLang="en-US" dirty="0" smtClean="0"/>
              <a:t>A practical work may involve 6 tasks numbered 1 to 6. Tasks 3 and 4 must be carried out only after task 1. Task 3 must be completed before task4. Task 6 can be done only after all the rest have been completed</a:t>
            </a:r>
          </a:p>
          <a:p>
            <a:r>
              <a:rPr lang="en-US" altLang="en-US" dirty="0" smtClean="0"/>
              <a:t>We can arrange this information in a </a:t>
            </a:r>
            <a:r>
              <a:rPr lang="en-US" altLang="en-US" i="1" dirty="0" smtClean="0"/>
              <a:t>dependency graph</a:t>
            </a:r>
            <a:r>
              <a:rPr lang="en-US" altLang="en-US" dirty="0" smtClean="0"/>
              <a:t>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A </a:t>
            </a:r>
            <a:r>
              <a:rPr lang="en-US" altLang="en-US" b="1" dirty="0" smtClean="0"/>
              <a:t>DAG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3320171" y="5009863"/>
            <a:ext cx="2082800" cy="1828800"/>
            <a:chOff x="5841" y="9904"/>
            <a:chExt cx="2340" cy="1980"/>
          </a:xfrm>
          <a:solidFill>
            <a:schemeClr val="accent2"/>
          </a:solidFill>
        </p:grpSpPr>
        <p:sp>
          <p:nvSpPr>
            <p:cNvPr id="63493" name="Line 5"/>
            <p:cNvSpPr>
              <a:spLocks noChangeShapeType="1"/>
            </p:cNvSpPr>
            <p:nvPr/>
          </p:nvSpPr>
          <p:spPr bwMode="auto">
            <a:xfrm>
              <a:off x="7101" y="10984"/>
              <a:ext cx="72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5841" y="9904"/>
              <a:ext cx="2340" cy="1980"/>
              <a:chOff x="5841" y="9904"/>
              <a:chExt cx="2340" cy="1980"/>
            </a:xfrm>
            <a:grpFill/>
          </p:grpSpPr>
          <p:sp>
            <p:nvSpPr>
              <p:cNvPr id="63495" name="Line 7"/>
              <p:cNvSpPr>
                <a:spLocks noChangeShapeType="1"/>
              </p:cNvSpPr>
              <p:nvPr/>
            </p:nvSpPr>
            <p:spPr bwMode="auto">
              <a:xfrm>
                <a:off x="6921" y="10264"/>
                <a:ext cx="0" cy="54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3496" name="Oval 8"/>
              <p:cNvSpPr>
                <a:spLocks noChangeArrowheads="1"/>
              </p:cNvSpPr>
              <p:nvPr/>
            </p:nvSpPr>
            <p:spPr bwMode="auto">
              <a:xfrm>
                <a:off x="5841" y="1134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63497" name="Oval 9"/>
              <p:cNvSpPr>
                <a:spLocks noChangeArrowheads="1"/>
              </p:cNvSpPr>
              <p:nvPr/>
            </p:nvSpPr>
            <p:spPr bwMode="auto">
              <a:xfrm>
                <a:off x="5841" y="1026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3498" name="Oval 10"/>
              <p:cNvSpPr>
                <a:spLocks noChangeArrowheads="1"/>
              </p:cNvSpPr>
              <p:nvPr/>
            </p:nvSpPr>
            <p:spPr bwMode="auto">
              <a:xfrm>
                <a:off x="6741" y="99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63499" name="Oval 11"/>
              <p:cNvSpPr>
                <a:spLocks noChangeArrowheads="1"/>
              </p:cNvSpPr>
              <p:nvPr/>
            </p:nvSpPr>
            <p:spPr bwMode="auto">
              <a:xfrm>
                <a:off x="674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63500" name="Line 12"/>
              <p:cNvSpPr>
                <a:spLocks noChangeShapeType="1"/>
              </p:cNvSpPr>
              <p:nvPr/>
            </p:nvSpPr>
            <p:spPr bwMode="auto">
              <a:xfrm flipV="1">
                <a:off x="6189" y="10170"/>
                <a:ext cx="561" cy="19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3501" name="Line 13"/>
              <p:cNvSpPr>
                <a:spLocks noChangeShapeType="1"/>
              </p:cNvSpPr>
              <p:nvPr/>
            </p:nvSpPr>
            <p:spPr bwMode="auto">
              <a:xfrm flipV="1">
                <a:off x="6156" y="11074"/>
                <a:ext cx="600" cy="31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3502" name="Oval 14"/>
              <p:cNvSpPr>
                <a:spLocks noChangeArrowheads="1"/>
              </p:cNvSpPr>
              <p:nvPr/>
            </p:nvSpPr>
            <p:spPr bwMode="auto">
              <a:xfrm>
                <a:off x="6741" y="1152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5</a:t>
                </a:r>
              </a:p>
            </p:txBody>
          </p:sp>
          <p:sp>
            <p:nvSpPr>
              <p:cNvPr id="63503" name="Line 15"/>
              <p:cNvSpPr>
                <a:spLocks noChangeShapeType="1"/>
              </p:cNvSpPr>
              <p:nvPr/>
            </p:nvSpPr>
            <p:spPr bwMode="auto">
              <a:xfrm>
                <a:off x="6201" y="11524"/>
                <a:ext cx="549" cy="131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3504" name="Line 16"/>
              <p:cNvSpPr>
                <a:spLocks noChangeShapeType="1"/>
              </p:cNvSpPr>
              <p:nvPr/>
            </p:nvSpPr>
            <p:spPr bwMode="auto">
              <a:xfrm>
                <a:off x="6193" y="10511"/>
                <a:ext cx="572" cy="36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3505" name="Oval 17"/>
              <p:cNvSpPr>
                <a:spLocks noChangeArrowheads="1"/>
              </p:cNvSpPr>
              <p:nvPr/>
            </p:nvSpPr>
            <p:spPr bwMode="auto">
              <a:xfrm>
                <a:off x="782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6</a:t>
                </a:r>
              </a:p>
            </p:txBody>
          </p:sp>
          <p:sp>
            <p:nvSpPr>
              <p:cNvPr id="63506" name="Line 18"/>
              <p:cNvSpPr>
                <a:spLocks noChangeShapeType="1"/>
              </p:cNvSpPr>
              <p:nvPr/>
            </p:nvSpPr>
            <p:spPr bwMode="auto">
              <a:xfrm>
                <a:off x="7095" y="10178"/>
                <a:ext cx="759" cy="716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3507" name="Line 19"/>
              <p:cNvSpPr>
                <a:spLocks noChangeShapeType="1"/>
              </p:cNvSpPr>
              <p:nvPr/>
            </p:nvSpPr>
            <p:spPr bwMode="auto">
              <a:xfrm flipV="1">
                <a:off x="7101" y="11130"/>
                <a:ext cx="774" cy="57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37AB3-9741-4490-8874-EF70AE351302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5A788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B5A788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S. Nandagopalan                Unit 5</a:t>
            </a:r>
          </a:p>
        </p:txBody>
      </p:sp>
    </p:spTree>
    <p:extLst>
      <p:ext uri="{BB962C8B-B14F-4D97-AF65-F5344CB8AC3E}">
        <p14:creationId xmlns:p14="http://schemas.microsoft.com/office/powerpoint/2010/main" val="31038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82462" y="2165713"/>
            <a:ext cx="8160026" cy="4539887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 smtClean="0"/>
              <a:t>Definition:  </a:t>
            </a:r>
            <a:r>
              <a:rPr lang="en-US" altLang="en-US" dirty="0" smtClean="0"/>
              <a:t>Let </a:t>
            </a:r>
            <a:r>
              <a:rPr lang="en-US" altLang="en-US" i="1" dirty="0" smtClean="0"/>
              <a:t>G</a:t>
            </a:r>
            <a:r>
              <a:rPr lang="en-US" altLang="en-US" dirty="0" smtClean="0"/>
              <a:t> = (</a:t>
            </a:r>
            <a:r>
              <a:rPr lang="en-US" altLang="en-US" i="1" dirty="0" smtClean="0"/>
              <a:t>V</a:t>
            </a:r>
            <a:r>
              <a:rPr lang="en-US" altLang="en-US" dirty="0" smtClean="0"/>
              <a:t>, </a:t>
            </a:r>
            <a:r>
              <a:rPr lang="en-US" altLang="en-US" i="1" dirty="0" smtClean="0"/>
              <a:t>E</a:t>
            </a:r>
            <a:r>
              <a:rPr lang="en-US" altLang="en-US" dirty="0" smtClean="0"/>
              <a:t>) be a directed graph. A topological order of </a:t>
            </a:r>
            <a:r>
              <a:rPr lang="en-US" altLang="en-US" i="1" dirty="0" smtClean="0"/>
              <a:t>G</a:t>
            </a:r>
            <a:r>
              <a:rPr lang="en-US" altLang="en-US" dirty="0" smtClean="0"/>
              <a:t> is a total order of vertex set </a:t>
            </a:r>
            <a:r>
              <a:rPr lang="en-US" altLang="en-US" i="1" dirty="0" smtClean="0"/>
              <a:t>V</a:t>
            </a:r>
            <a:r>
              <a:rPr lang="en-US" altLang="en-US" dirty="0" smtClean="0"/>
              <a:t> such that for all edges (</a:t>
            </a:r>
            <a:r>
              <a:rPr lang="en-US" altLang="en-US" i="1" dirty="0" smtClean="0"/>
              <a:t>v</a:t>
            </a:r>
            <a:r>
              <a:rPr lang="en-US" altLang="en-US" dirty="0" smtClean="0"/>
              <a:t>, </a:t>
            </a:r>
            <a:r>
              <a:rPr lang="en-US" altLang="en-US" i="1" dirty="0" smtClean="0"/>
              <a:t>w</a:t>
            </a:r>
            <a:r>
              <a:rPr lang="en-US" altLang="en-US" dirty="0" smtClean="0"/>
              <a:t>) </a:t>
            </a:r>
            <a:r>
              <a:rPr lang="en-US" altLang="en-US" dirty="0" smtClean="0">
                <a:sym typeface="Symbol" panose="05050102010706020507" pitchFamily="18" charset="2"/>
              </a:rPr>
              <a:t></a:t>
            </a:r>
            <a:r>
              <a:rPr lang="en-US" altLang="en-US" dirty="0" smtClean="0"/>
              <a:t> </a:t>
            </a:r>
            <a:r>
              <a:rPr lang="en-US" altLang="en-US" i="1" dirty="0" smtClean="0"/>
              <a:t>E</a:t>
            </a:r>
            <a:r>
              <a:rPr lang="en-US" altLang="en-US" dirty="0" smtClean="0"/>
              <a:t> we have </a:t>
            </a:r>
            <a:r>
              <a:rPr lang="en-US" altLang="en-US" i="1" dirty="0" smtClean="0"/>
              <a:t>v</a:t>
            </a:r>
            <a:r>
              <a:rPr lang="en-US" altLang="en-US" dirty="0" smtClean="0"/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</a:t>
            </a:r>
            <a:r>
              <a:rPr lang="en-US" altLang="en-US" i="1" dirty="0" smtClean="0"/>
              <a:t>w</a:t>
            </a:r>
            <a:r>
              <a:rPr lang="en-US" altLang="en-US" dirty="0" smtClean="0"/>
              <a:t>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sz="1000" dirty="0" smtClean="0"/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A directed graph that does not have a cycle is called a </a:t>
            </a:r>
            <a:r>
              <a:rPr lang="en-US" altLang="en-US" sz="2000" b="1" dirty="0" smtClean="0"/>
              <a:t>directed acyclic graph </a:t>
            </a:r>
            <a:r>
              <a:rPr lang="en-US" altLang="en-US" sz="2000" dirty="0" smtClean="0"/>
              <a:t>(</a:t>
            </a:r>
            <a:r>
              <a:rPr lang="en-US" altLang="en-US" sz="2000" i="1" dirty="0" smtClean="0"/>
              <a:t>DAG</a:t>
            </a:r>
            <a:r>
              <a:rPr lang="en-US" altLang="en-US" sz="2000" dirty="0" smtClean="0"/>
              <a:t>)</a:t>
            </a:r>
          </a:p>
          <a:p>
            <a:endParaRPr lang="en-US" altLang="en-US" dirty="0" smtClean="0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1828800" y="4572000"/>
            <a:ext cx="2733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5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6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2083912" y="2822575"/>
            <a:ext cx="2082800" cy="1828800"/>
            <a:chOff x="5841" y="9904"/>
            <a:chExt cx="2340" cy="1980"/>
          </a:xfrm>
          <a:solidFill>
            <a:schemeClr val="accent2"/>
          </a:solidFill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7101" y="10984"/>
              <a:ext cx="72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5841" y="9904"/>
              <a:ext cx="2340" cy="1980"/>
              <a:chOff x="5841" y="9904"/>
              <a:chExt cx="2340" cy="1980"/>
            </a:xfrm>
            <a:grpFill/>
          </p:grpSpPr>
          <p:sp>
            <p:nvSpPr>
              <p:cNvPr id="8" name="Line 7"/>
              <p:cNvSpPr>
                <a:spLocks noChangeShapeType="1"/>
              </p:cNvSpPr>
              <p:nvPr/>
            </p:nvSpPr>
            <p:spPr bwMode="auto">
              <a:xfrm>
                <a:off x="6921" y="10264"/>
                <a:ext cx="0" cy="54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5841" y="1134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5841" y="1026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6741" y="99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>
                <a:off x="674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 flipV="1">
                <a:off x="6189" y="10170"/>
                <a:ext cx="561" cy="19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V="1">
                <a:off x="6156" y="11074"/>
                <a:ext cx="600" cy="31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6741" y="1152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5</a:t>
                </a:r>
              </a:p>
            </p:txBody>
          </p:sp>
          <p:sp>
            <p:nvSpPr>
              <p:cNvPr id="16" name="Line 15"/>
              <p:cNvSpPr>
                <a:spLocks noChangeShapeType="1"/>
              </p:cNvSpPr>
              <p:nvPr/>
            </p:nvSpPr>
            <p:spPr bwMode="auto">
              <a:xfrm>
                <a:off x="6201" y="11524"/>
                <a:ext cx="549" cy="131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>
                <a:off x="6193" y="10511"/>
                <a:ext cx="572" cy="36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8" name="Oval 17"/>
              <p:cNvSpPr>
                <a:spLocks noChangeArrowheads="1"/>
              </p:cNvSpPr>
              <p:nvPr/>
            </p:nvSpPr>
            <p:spPr bwMode="auto">
              <a:xfrm>
                <a:off x="782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6</a:t>
                </a:r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7095" y="10178"/>
                <a:ext cx="759" cy="716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 flipV="1">
                <a:off x="7101" y="11130"/>
                <a:ext cx="774" cy="57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5867400" y="2667000"/>
            <a:ext cx="1955799" cy="1676400"/>
            <a:chOff x="5857" y="9001"/>
            <a:chExt cx="1760" cy="1800"/>
          </a:xfrm>
          <a:solidFill>
            <a:schemeClr val="bg2">
              <a:lumMod val="90000"/>
            </a:schemeClr>
          </a:solidFill>
        </p:grpSpPr>
        <p:sp>
          <p:nvSpPr>
            <p:cNvPr id="75779" name="Oval 3"/>
            <p:cNvSpPr>
              <a:spLocks noChangeArrowheads="1"/>
            </p:cNvSpPr>
            <p:nvPr/>
          </p:nvSpPr>
          <p:spPr bwMode="auto">
            <a:xfrm>
              <a:off x="5857" y="9001"/>
              <a:ext cx="680" cy="68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9144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rPr>
                <a:t>pants</a:t>
              </a:r>
            </a:p>
          </p:txBody>
        </p:sp>
        <p:sp>
          <p:nvSpPr>
            <p:cNvPr id="75780" name="Oval 4"/>
            <p:cNvSpPr>
              <a:spLocks noChangeArrowheads="1"/>
            </p:cNvSpPr>
            <p:nvPr/>
          </p:nvSpPr>
          <p:spPr bwMode="auto">
            <a:xfrm>
              <a:off x="5857" y="10121"/>
              <a:ext cx="680" cy="68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9144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rPr>
                <a:t>belt</a:t>
              </a:r>
            </a:p>
          </p:txBody>
        </p:sp>
        <p:sp>
          <p:nvSpPr>
            <p:cNvPr id="75781" name="Oval 5"/>
            <p:cNvSpPr>
              <a:spLocks noChangeArrowheads="1"/>
            </p:cNvSpPr>
            <p:nvPr/>
          </p:nvSpPr>
          <p:spPr bwMode="auto">
            <a:xfrm>
              <a:off x="6937" y="10121"/>
              <a:ext cx="680" cy="68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9144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rPr>
                <a:t>shoe</a:t>
              </a:r>
            </a:p>
          </p:txBody>
        </p:sp>
        <p:sp>
          <p:nvSpPr>
            <p:cNvPr id="75782" name="Oval 6"/>
            <p:cNvSpPr>
              <a:spLocks noChangeArrowheads="1"/>
            </p:cNvSpPr>
            <p:nvPr/>
          </p:nvSpPr>
          <p:spPr bwMode="auto">
            <a:xfrm>
              <a:off x="6937" y="9001"/>
              <a:ext cx="680" cy="68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9144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rPr>
                <a:t>socks</a:t>
              </a:r>
            </a:p>
          </p:txBody>
        </p:sp>
        <p:sp>
          <p:nvSpPr>
            <p:cNvPr id="75783" name="Line 7"/>
            <p:cNvSpPr>
              <a:spLocks noChangeShapeType="1"/>
            </p:cNvSpPr>
            <p:nvPr/>
          </p:nvSpPr>
          <p:spPr bwMode="auto">
            <a:xfrm flipH="1">
              <a:off x="6204" y="9676"/>
              <a:ext cx="0" cy="443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sp>
          <p:nvSpPr>
            <p:cNvPr id="75784" name="Line 8"/>
            <p:cNvSpPr>
              <a:spLocks noChangeShapeType="1"/>
            </p:cNvSpPr>
            <p:nvPr/>
          </p:nvSpPr>
          <p:spPr bwMode="auto">
            <a:xfrm flipH="1">
              <a:off x="7281" y="9689"/>
              <a:ext cx="0" cy="443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sp>
          <p:nvSpPr>
            <p:cNvPr id="75785" name="Line 9"/>
            <p:cNvSpPr>
              <a:spLocks noChangeShapeType="1"/>
            </p:cNvSpPr>
            <p:nvPr/>
          </p:nvSpPr>
          <p:spPr bwMode="auto">
            <a:xfrm>
              <a:off x="6397" y="9613"/>
              <a:ext cx="654" cy="567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5791200" y="4495800"/>
            <a:ext cx="2554514" cy="1143000"/>
            <a:chOff x="6963" y="3784"/>
            <a:chExt cx="2978" cy="158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5787" name="Oval 11"/>
            <p:cNvSpPr>
              <a:spLocks noChangeArrowheads="1"/>
            </p:cNvSpPr>
            <p:nvPr/>
          </p:nvSpPr>
          <p:spPr bwMode="auto">
            <a:xfrm>
              <a:off x="6963" y="3784"/>
              <a:ext cx="680" cy="68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73152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rPr>
                <a:t>C</a:t>
              </a:r>
            </a:p>
          </p:txBody>
        </p:sp>
        <p:sp>
          <p:nvSpPr>
            <p:cNvPr id="75788" name="Oval 12"/>
            <p:cNvSpPr>
              <a:spLocks noChangeArrowheads="1"/>
            </p:cNvSpPr>
            <p:nvPr/>
          </p:nvSpPr>
          <p:spPr bwMode="auto">
            <a:xfrm>
              <a:off x="6991" y="4684"/>
              <a:ext cx="680" cy="68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73152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rPr>
                <a:t>C++</a:t>
              </a:r>
            </a:p>
          </p:txBody>
        </p:sp>
        <p:sp>
          <p:nvSpPr>
            <p:cNvPr id="75789" name="Oval 13"/>
            <p:cNvSpPr>
              <a:spLocks noChangeArrowheads="1"/>
            </p:cNvSpPr>
            <p:nvPr/>
          </p:nvSpPr>
          <p:spPr bwMode="auto">
            <a:xfrm>
              <a:off x="9261" y="4085"/>
              <a:ext cx="680" cy="68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73152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rPr>
                <a:t>ADA</a:t>
              </a:r>
            </a:p>
          </p:txBody>
        </p:sp>
        <p:sp>
          <p:nvSpPr>
            <p:cNvPr id="75790" name="Oval 14"/>
            <p:cNvSpPr>
              <a:spLocks noChangeArrowheads="1"/>
            </p:cNvSpPr>
            <p:nvPr/>
          </p:nvSpPr>
          <p:spPr bwMode="auto">
            <a:xfrm>
              <a:off x="8139" y="4158"/>
              <a:ext cx="680" cy="68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73152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rPr>
                <a:t>DS</a:t>
              </a:r>
            </a:p>
          </p:txBody>
        </p:sp>
        <p:sp>
          <p:nvSpPr>
            <p:cNvPr id="75791" name="Line 15"/>
            <p:cNvSpPr>
              <a:spLocks noChangeShapeType="1"/>
            </p:cNvSpPr>
            <p:nvPr/>
          </p:nvSpPr>
          <p:spPr bwMode="auto">
            <a:xfrm>
              <a:off x="7648" y="4157"/>
              <a:ext cx="530" cy="202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sp>
          <p:nvSpPr>
            <p:cNvPr id="75792" name="Line 16"/>
            <p:cNvSpPr>
              <a:spLocks noChangeShapeType="1"/>
            </p:cNvSpPr>
            <p:nvPr/>
          </p:nvSpPr>
          <p:spPr bwMode="auto">
            <a:xfrm flipV="1">
              <a:off x="8827" y="4476"/>
              <a:ext cx="432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sp>
          <p:nvSpPr>
            <p:cNvPr id="75793" name="Line 17"/>
            <p:cNvSpPr>
              <a:spLocks noChangeShapeType="1"/>
            </p:cNvSpPr>
            <p:nvPr/>
          </p:nvSpPr>
          <p:spPr bwMode="auto">
            <a:xfrm flipV="1">
              <a:off x="7652" y="4679"/>
              <a:ext cx="549" cy="259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</p:grpSp>
      <p:sp>
        <p:nvSpPr>
          <p:cNvPr id="40968" name="Rectangle 36"/>
          <p:cNvSpPr>
            <a:spLocks noChangeArrowheads="1"/>
          </p:cNvSpPr>
          <p:nvPr/>
        </p:nvSpPr>
        <p:spPr bwMode="auto">
          <a:xfrm>
            <a:off x="1828800" y="4876800"/>
            <a:ext cx="2733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0969" name="Rectangle 37"/>
          <p:cNvSpPr>
            <a:spLocks noChangeArrowheads="1"/>
          </p:cNvSpPr>
          <p:nvPr/>
        </p:nvSpPr>
        <p:spPr bwMode="auto">
          <a:xfrm>
            <a:off x="1843088" y="5181600"/>
            <a:ext cx="2733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0970" name="Rectangle 38"/>
          <p:cNvSpPr>
            <a:spLocks noChangeArrowheads="1"/>
          </p:cNvSpPr>
          <p:nvPr/>
        </p:nvSpPr>
        <p:spPr bwMode="auto">
          <a:xfrm>
            <a:off x="1843088" y="5472113"/>
            <a:ext cx="2733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23D5-0E0B-445E-852F-63CA53DE57D3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5A788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B5A788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S. Nandagopalan                Unit 5</a:t>
            </a:r>
          </a:p>
        </p:txBody>
      </p:sp>
    </p:spTree>
    <p:extLst>
      <p:ext uri="{BB962C8B-B14F-4D97-AF65-F5344CB8AC3E}">
        <p14:creationId xmlns:p14="http://schemas.microsoft.com/office/powerpoint/2010/main" val="159774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Topological order using DFS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Execute the DFS algorithm and keep track of the stack popping-up order of vertices</a:t>
            </a:r>
          </a:p>
          <a:p>
            <a:r>
              <a:rPr lang="en-US" altLang="en-US" sz="2800" dirty="0" smtClean="0"/>
              <a:t>Reverse this order</a:t>
            </a:r>
          </a:p>
          <a:p>
            <a:r>
              <a:rPr lang="en-US" altLang="en-US" sz="2800" dirty="0" smtClean="0"/>
              <a:t>Output this as topological ordering of the given dag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S. Nandagopalan                Unit 5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2BE20F-038A-4618-AB1A-96FDE960F285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61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52600" y="1447800"/>
            <a:ext cx="1930400" cy="1644650"/>
            <a:chOff x="5841" y="9904"/>
            <a:chExt cx="2340" cy="1980"/>
          </a:xfrm>
          <a:solidFill>
            <a:schemeClr val="bg1"/>
          </a:solidFill>
        </p:grpSpPr>
        <p:sp>
          <p:nvSpPr>
            <p:cNvPr id="76803" name="Line 3"/>
            <p:cNvSpPr>
              <a:spLocks noChangeShapeType="1"/>
            </p:cNvSpPr>
            <p:nvPr/>
          </p:nvSpPr>
          <p:spPr bwMode="auto">
            <a:xfrm>
              <a:off x="7101" y="10984"/>
              <a:ext cx="72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5841" y="9904"/>
              <a:ext cx="2340" cy="1980"/>
              <a:chOff x="5841" y="9904"/>
              <a:chExt cx="2340" cy="1980"/>
            </a:xfrm>
            <a:grpFill/>
          </p:grpSpPr>
          <p:sp>
            <p:nvSpPr>
              <p:cNvPr id="76805" name="Line 5"/>
              <p:cNvSpPr>
                <a:spLocks noChangeShapeType="1"/>
              </p:cNvSpPr>
              <p:nvPr/>
            </p:nvSpPr>
            <p:spPr bwMode="auto">
              <a:xfrm>
                <a:off x="6921" y="10264"/>
                <a:ext cx="0" cy="54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6806" name="Oval 6"/>
              <p:cNvSpPr>
                <a:spLocks noChangeArrowheads="1"/>
              </p:cNvSpPr>
              <p:nvPr/>
            </p:nvSpPr>
            <p:spPr bwMode="auto">
              <a:xfrm>
                <a:off x="5841" y="1134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76807" name="Oval 7"/>
              <p:cNvSpPr>
                <a:spLocks noChangeArrowheads="1"/>
              </p:cNvSpPr>
              <p:nvPr/>
            </p:nvSpPr>
            <p:spPr bwMode="auto">
              <a:xfrm>
                <a:off x="5841" y="1026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76808" name="Oval 8"/>
              <p:cNvSpPr>
                <a:spLocks noChangeArrowheads="1"/>
              </p:cNvSpPr>
              <p:nvPr/>
            </p:nvSpPr>
            <p:spPr bwMode="auto">
              <a:xfrm>
                <a:off x="6741" y="99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76809" name="Oval 9"/>
              <p:cNvSpPr>
                <a:spLocks noChangeArrowheads="1"/>
              </p:cNvSpPr>
              <p:nvPr/>
            </p:nvSpPr>
            <p:spPr bwMode="auto">
              <a:xfrm>
                <a:off x="674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76810" name="Line 10"/>
              <p:cNvSpPr>
                <a:spLocks noChangeShapeType="1"/>
              </p:cNvSpPr>
              <p:nvPr/>
            </p:nvSpPr>
            <p:spPr bwMode="auto">
              <a:xfrm flipV="1">
                <a:off x="6189" y="10170"/>
                <a:ext cx="561" cy="19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6811" name="Line 11"/>
              <p:cNvSpPr>
                <a:spLocks noChangeShapeType="1"/>
              </p:cNvSpPr>
              <p:nvPr/>
            </p:nvSpPr>
            <p:spPr bwMode="auto">
              <a:xfrm flipV="1">
                <a:off x="6156" y="11074"/>
                <a:ext cx="600" cy="31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6812" name="Oval 12"/>
              <p:cNvSpPr>
                <a:spLocks noChangeArrowheads="1"/>
              </p:cNvSpPr>
              <p:nvPr/>
            </p:nvSpPr>
            <p:spPr bwMode="auto">
              <a:xfrm>
                <a:off x="6741" y="1152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5</a:t>
                </a:r>
              </a:p>
            </p:txBody>
          </p:sp>
          <p:sp>
            <p:nvSpPr>
              <p:cNvPr id="76813" name="Line 13"/>
              <p:cNvSpPr>
                <a:spLocks noChangeShapeType="1"/>
              </p:cNvSpPr>
              <p:nvPr/>
            </p:nvSpPr>
            <p:spPr bwMode="auto">
              <a:xfrm>
                <a:off x="6201" y="11524"/>
                <a:ext cx="549" cy="131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6814" name="Line 14"/>
              <p:cNvSpPr>
                <a:spLocks noChangeShapeType="1"/>
              </p:cNvSpPr>
              <p:nvPr/>
            </p:nvSpPr>
            <p:spPr bwMode="auto">
              <a:xfrm>
                <a:off x="6193" y="10511"/>
                <a:ext cx="572" cy="36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6815" name="Oval 15"/>
              <p:cNvSpPr>
                <a:spLocks noChangeArrowheads="1"/>
              </p:cNvSpPr>
              <p:nvPr/>
            </p:nvSpPr>
            <p:spPr bwMode="auto">
              <a:xfrm>
                <a:off x="782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6</a:t>
                </a:r>
              </a:p>
            </p:txBody>
          </p:sp>
          <p:sp>
            <p:nvSpPr>
              <p:cNvPr id="76816" name="Line 16"/>
              <p:cNvSpPr>
                <a:spLocks noChangeShapeType="1"/>
              </p:cNvSpPr>
              <p:nvPr/>
            </p:nvSpPr>
            <p:spPr bwMode="auto">
              <a:xfrm>
                <a:off x="7095" y="10178"/>
                <a:ext cx="759" cy="716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6817" name="Line 17"/>
              <p:cNvSpPr>
                <a:spLocks noChangeShapeType="1"/>
              </p:cNvSpPr>
              <p:nvPr/>
            </p:nvSpPr>
            <p:spPr bwMode="auto">
              <a:xfrm flipV="1">
                <a:off x="7101" y="11130"/>
                <a:ext cx="774" cy="57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4165600" y="1447800"/>
            <a:ext cx="1930400" cy="1644650"/>
            <a:chOff x="5841" y="9904"/>
            <a:chExt cx="2340" cy="1980"/>
          </a:xfrm>
          <a:solidFill>
            <a:schemeClr val="bg1"/>
          </a:solidFill>
        </p:grpSpPr>
        <p:sp>
          <p:nvSpPr>
            <p:cNvPr id="21" name="Line 3"/>
            <p:cNvSpPr>
              <a:spLocks noChangeShapeType="1"/>
            </p:cNvSpPr>
            <p:nvPr/>
          </p:nvSpPr>
          <p:spPr bwMode="auto">
            <a:xfrm>
              <a:off x="7101" y="10984"/>
              <a:ext cx="72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5841" y="9904"/>
              <a:ext cx="2340" cy="1980"/>
              <a:chOff x="5841" y="9904"/>
              <a:chExt cx="2340" cy="1980"/>
            </a:xfrm>
            <a:grpFill/>
          </p:grpSpPr>
          <p:sp>
            <p:nvSpPr>
              <p:cNvPr id="23" name="Line 5"/>
              <p:cNvSpPr>
                <a:spLocks noChangeShapeType="1"/>
              </p:cNvSpPr>
              <p:nvPr/>
            </p:nvSpPr>
            <p:spPr bwMode="auto">
              <a:xfrm>
                <a:off x="6921" y="10264"/>
                <a:ext cx="0" cy="54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4" name="Oval 6"/>
              <p:cNvSpPr>
                <a:spLocks noChangeArrowheads="1"/>
              </p:cNvSpPr>
              <p:nvPr/>
            </p:nvSpPr>
            <p:spPr bwMode="auto">
              <a:xfrm>
                <a:off x="5841" y="1134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25" name="Oval 7"/>
              <p:cNvSpPr>
                <a:spLocks noChangeArrowheads="1"/>
              </p:cNvSpPr>
              <p:nvPr/>
            </p:nvSpPr>
            <p:spPr bwMode="auto">
              <a:xfrm>
                <a:off x="5841" y="1026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6" name="Oval 8"/>
              <p:cNvSpPr>
                <a:spLocks noChangeArrowheads="1"/>
              </p:cNvSpPr>
              <p:nvPr/>
            </p:nvSpPr>
            <p:spPr bwMode="auto">
              <a:xfrm>
                <a:off x="6741" y="990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27" name="Oval 9"/>
              <p:cNvSpPr>
                <a:spLocks noChangeArrowheads="1"/>
              </p:cNvSpPr>
              <p:nvPr/>
            </p:nvSpPr>
            <p:spPr bwMode="auto">
              <a:xfrm>
                <a:off x="674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28" name="Line 10"/>
              <p:cNvSpPr>
                <a:spLocks noChangeShapeType="1"/>
              </p:cNvSpPr>
              <p:nvPr/>
            </p:nvSpPr>
            <p:spPr bwMode="auto">
              <a:xfrm flipV="1">
                <a:off x="6189" y="10170"/>
                <a:ext cx="561" cy="199"/>
              </a:xfrm>
              <a:prstGeom prst="line">
                <a:avLst/>
              </a:prstGeom>
              <a:ln>
                <a:headEnd/>
                <a:tailEnd type="triangle" w="sm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9" name="Line 11"/>
              <p:cNvSpPr>
                <a:spLocks noChangeShapeType="1"/>
              </p:cNvSpPr>
              <p:nvPr/>
            </p:nvSpPr>
            <p:spPr bwMode="auto">
              <a:xfrm flipV="1">
                <a:off x="6156" y="11074"/>
                <a:ext cx="600" cy="31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0" name="Oval 12"/>
              <p:cNvSpPr>
                <a:spLocks noChangeArrowheads="1"/>
              </p:cNvSpPr>
              <p:nvPr/>
            </p:nvSpPr>
            <p:spPr bwMode="auto">
              <a:xfrm>
                <a:off x="6741" y="1152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5</a:t>
                </a: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6201" y="11524"/>
                <a:ext cx="549" cy="131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2" name="Line 14"/>
              <p:cNvSpPr>
                <a:spLocks noChangeShapeType="1"/>
              </p:cNvSpPr>
              <p:nvPr/>
            </p:nvSpPr>
            <p:spPr bwMode="auto">
              <a:xfrm>
                <a:off x="6193" y="10511"/>
                <a:ext cx="572" cy="36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3" name="Oval 15"/>
              <p:cNvSpPr>
                <a:spLocks noChangeArrowheads="1"/>
              </p:cNvSpPr>
              <p:nvPr/>
            </p:nvSpPr>
            <p:spPr bwMode="auto">
              <a:xfrm>
                <a:off x="782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6</a:t>
                </a:r>
              </a:p>
            </p:txBody>
          </p:sp>
          <p:sp>
            <p:nvSpPr>
              <p:cNvPr id="34" name="Line 16"/>
              <p:cNvSpPr>
                <a:spLocks noChangeShapeType="1"/>
              </p:cNvSpPr>
              <p:nvPr/>
            </p:nvSpPr>
            <p:spPr bwMode="auto">
              <a:xfrm>
                <a:off x="7095" y="10178"/>
                <a:ext cx="759" cy="716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5" name="Line 17"/>
              <p:cNvSpPr>
                <a:spLocks noChangeShapeType="1"/>
              </p:cNvSpPr>
              <p:nvPr/>
            </p:nvSpPr>
            <p:spPr bwMode="auto">
              <a:xfrm flipV="1">
                <a:off x="7101" y="11130"/>
                <a:ext cx="774" cy="57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629400" y="1371600"/>
            <a:ext cx="1930400" cy="1644650"/>
            <a:chOff x="5841" y="9904"/>
            <a:chExt cx="2340" cy="1980"/>
          </a:xfrm>
          <a:solidFill>
            <a:schemeClr val="bg1"/>
          </a:solidFill>
        </p:grpSpPr>
        <p:sp>
          <p:nvSpPr>
            <p:cNvPr id="37" name="Line 3"/>
            <p:cNvSpPr>
              <a:spLocks noChangeShapeType="1"/>
            </p:cNvSpPr>
            <p:nvPr/>
          </p:nvSpPr>
          <p:spPr bwMode="auto">
            <a:xfrm>
              <a:off x="7101" y="10984"/>
              <a:ext cx="72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5841" y="9904"/>
              <a:ext cx="2340" cy="1980"/>
              <a:chOff x="5841" y="9904"/>
              <a:chExt cx="2340" cy="1980"/>
            </a:xfrm>
            <a:grpFill/>
          </p:grpSpPr>
          <p:sp>
            <p:nvSpPr>
              <p:cNvPr id="39" name="Line 5"/>
              <p:cNvSpPr>
                <a:spLocks noChangeShapeType="1"/>
              </p:cNvSpPr>
              <p:nvPr/>
            </p:nvSpPr>
            <p:spPr bwMode="auto">
              <a:xfrm>
                <a:off x="6921" y="10264"/>
                <a:ext cx="0" cy="540"/>
              </a:xfrm>
              <a:prstGeom prst="line">
                <a:avLst/>
              </a:prstGeom>
              <a:ln>
                <a:headEnd type="none" w="sm" len="med"/>
                <a:tailEnd type="triangle" w="sm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0" name="Oval 6"/>
              <p:cNvSpPr>
                <a:spLocks noChangeArrowheads="1"/>
              </p:cNvSpPr>
              <p:nvPr/>
            </p:nvSpPr>
            <p:spPr bwMode="auto">
              <a:xfrm>
                <a:off x="5841" y="1134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41" name="Oval 7"/>
              <p:cNvSpPr>
                <a:spLocks noChangeArrowheads="1"/>
              </p:cNvSpPr>
              <p:nvPr/>
            </p:nvSpPr>
            <p:spPr bwMode="auto">
              <a:xfrm>
                <a:off x="5841" y="1026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2" name="Oval 8"/>
              <p:cNvSpPr>
                <a:spLocks noChangeArrowheads="1"/>
              </p:cNvSpPr>
              <p:nvPr/>
            </p:nvSpPr>
            <p:spPr bwMode="auto">
              <a:xfrm>
                <a:off x="6741" y="990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43" name="Oval 9"/>
              <p:cNvSpPr>
                <a:spLocks noChangeArrowheads="1"/>
              </p:cNvSpPr>
              <p:nvPr/>
            </p:nvSpPr>
            <p:spPr bwMode="auto">
              <a:xfrm>
                <a:off x="6741" y="1080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 flipV="1">
                <a:off x="6189" y="10170"/>
                <a:ext cx="561" cy="199"/>
              </a:xfrm>
              <a:prstGeom prst="line">
                <a:avLst/>
              </a:prstGeom>
              <a:ln>
                <a:headEnd/>
                <a:tailEnd type="triangle" w="sm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5" name="Line 11"/>
              <p:cNvSpPr>
                <a:spLocks noChangeShapeType="1"/>
              </p:cNvSpPr>
              <p:nvPr/>
            </p:nvSpPr>
            <p:spPr bwMode="auto">
              <a:xfrm flipV="1">
                <a:off x="6156" y="11074"/>
                <a:ext cx="600" cy="31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6" name="Oval 12"/>
              <p:cNvSpPr>
                <a:spLocks noChangeArrowheads="1"/>
              </p:cNvSpPr>
              <p:nvPr/>
            </p:nvSpPr>
            <p:spPr bwMode="auto">
              <a:xfrm>
                <a:off x="6741" y="1152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5</a:t>
                </a:r>
              </a:p>
            </p:txBody>
          </p:sp>
          <p:sp>
            <p:nvSpPr>
              <p:cNvPr id="47" name="Line 13"/>
              <p:cNvSpPr>
                <a:spLocks noChangeShapeType="1"/>
              </p:cNvSpPr>
              <p:nvPr/>
            </p:nvSpPr>
            <p:spPr bwMode="auto">
              <a:xfrm>
                <a:off x="6201" y="11524"/>
                <a:ext cx="549" cy="131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8" name="Line 14"/>
              <p:cNvSpPr>
                <a:spLocks noChangeShapeType="1"/>
              </p:cNvSpPr>
              <p:nvPr/>
            </p:nvSpPr>
            <p:spPr bwMode="auto">
              <a:xfrm>
                <a:off x="6193" y="10511"/>
                <a:ext cx="572" cy="36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9" name="Oval 15"/>
              <p:cNvSpPr>
                <a:spLocks noChangeArrowheads="1"/>
              </p:cNvSpPr>
              <p:nvPr/>
            </p:nvSpPr>
            <p:spPr bwMode="auto">
              <a:xfrm>
                <a:off x="782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6</a:t>
                </a:r>
              </a:p>
            </p:txBody>
          </p:sp>
          <p:sp>
            <p:nvSpPr>
              <p:cNvPr id="50" name="Line 16"/>
              <p:cNvSpPr>
                <a:spLocks noChangeShapeType="1"/>
              </p:cNvSpPr>
              <p:nvPr/>
            </p:nvSpPr>
            <p:spPr bwMode="auto">
              <a:xfrm>
                <a:off x="7095" y="10178"/>
                <a:ext cx="759" cy="716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1" name="Line 17"/>
              <p:cNvSpPr>
                <a:spLocks noChangeShapeType="1"/>
              </p:cNvSpPr>
              <p:nvPr/>
            </p:nvSpPr>
            <p:spPr bwMode="auto">
              <a:xfrm flipV="1">
                <a:off x="7101" y="11130"/>
                <a:ext cx="774" cy="57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1752600" y="3276600"/>
            <a:ext cx="1930400" cy="1644650"/>
            <a:chOff x="5841" y="9904"/>
            <a:chExt cx="2340" cy="1980"/>
          </a:xfrm>
          <a:solidFill>
            <a:schemeClr val="bg1"/>
          </a:solidFill>
        </p:grpSpPr>
        <p:sp>
          <p:nvSpPr>
            <p:cNvPr id="53" name="Line 3"/>
            <p:cNvSpPr>
              <a:spLocks noChangeShapeType="1"/>
            </p:cNvSpPr>
            <p:nvPr/>
          </p:nvSpPr>
          <p:spPr bwMode="auto">
            <a:xfrm>
              <a:off x="7101" y="10984"/>
              <a:ext cx="720" cy="0"/>
            </a:xfrm>
            <a:prstGeom prst="line">
              <a:avLst/>
            </a:prstGeom>
            <a:ln>
              <a:headEnd/>
              <a:tailEnd type="triangle" w="sm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5841" y="9904"/>
              <a:ext cx="2340" cy="1980"/>
              <a:chOff x="5841" y="9904"/>
              <a:chExt cx="2340" cy="1980"/>
            </a:xfrm>
            <a:grpFill/>
          </p:grpSpPr>
          <p:sp>
            <p:nvSpPr>
              <p:cNvPr id="55" name="Line 5"/>
              <p:cNvSpPr>
                <a:spLocks noChangeShapeType="1"/>
              </p:cNvSpPr>
              <p:nvPr/>
            </p:nvSpPr>
            <p:spPr bwMode="auto">
              <a:xfrm>
                <a:off x="6921" y="10264"/>
                <a:ext cx="0" cy="540"/>
              </a:xfrm>
              <a:prstGeom prst="line">
                <a:avLst/>
              </a:prstGeom>
              <a:ln>
                <a:headEnd type="none" w="sm" len="med"/>
                <a:tailEnd type="triangle" w="sm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6" name="Oval 6"/>
              <p:cNvSpPr>
                <a:spLocks noChangeArrowheads="1"/>
              </p:cNvSpPr>
              <p:nvPr/>
            </p:nvSpPr>
            <p:spPr bwMode="auto">
              <a:xfrm>
                <a:off x="5841" y="1134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57" name="Oval 7"/>
              <p:cNvSpPr>
                <a:spLocks noChangeArrowheads="1"/>
              </p:cNvSpPr>
              <p:nvPr/>
            </p:nvSpPr>
            <p:spPr bwMode="auto">
              <a:xfrm>
                <a:off x="5841" y="1026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58" name="Oval 8"/>
              <p:cNvSpPr>
                <a:spLocks noChangeArrowheads="1"/>
              </p:cNvSpPr>
              <p:nvPr/>
            </p:nvSpPr>
            <p:spPr bwMode="auto">
              <a:xfrm>
                <a:off x="6741" y="990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59" name="Oval 9"/>
              <p:cNvSpPr>
                <a:spLocks noChangeArrowheads="1"/>
              </p:cNvSpPr>
              <p:nvPr/>
            </p:nvSpPr>
            <p:spPr bwMode="auto">
              <a:xfrm>
                <a:off x="6741" y="1080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 flipV="1">
                <a:off x="6189" y="10170"/>
                <a:ext cx="561" cy="199"/>
              </a:xfrm>
              <a:prstGeom prst="line">
                <a:avLst/>
              </a:prstGeom>
              <a:ln>
                <a:headEnd/>
                <a:tailEnd type="triangle" w="sm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1" name="Line 11"/>
              <p:cNvSpPr>
                <a:spLocks noChangeShapeType="1"/>
              </p:cNvSpPr>
              <p:nvPr/>
            </p:nvSpPr>
            <p:spPr bwMode="auto">
              <a:xfrm flipV="1">
                <a:off x="6156" y="11074"/>
                <a:ext cx="600" cy="31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2" name="Oval 12"/>
              <p:cNvSpPr>
                <a:spLocks noChangeArrowheads="1"/>
              </p:cNvSpPr>
              <p:nvPr/>
            </p:nvSpPr>
            <p:spPr bwMode="auto">
              <a:xfrm>
                <a:off x="6741" y="1152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5</a:t>
                </a:r>
              </a:p>
            </p:txBody>
          </p:sp>
          <p:sp>
            <p:nvSpPr>
              <p:cNvPr id="63" name="Line 13"/>
              <p:cNvSpPr>
                <a:spLocks noChangeShapeType="1"/>
              </p:cNvSpPr>
              <p:nvPr/>
            </p:nvSpPr>
            <p:spPr bwMode="auto">
              <a:xfrm>
                <a:off x="6201" y="11524"/>
                <a:ext cx="549" cy="131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4" name="Line 14"/>
              <p:cNvSpPr>
                <a:spLocks noChangeShapeType="1"/>
              </p:cNvSpPr>
              <p:nvPr/>
            </p:nvSpPr>
            <p:spPr bwMode="auto">
              <a:xfrm>
                <a:off x="6193" y="10511"/>
                <a:ext cx="572" cy="36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5" name="Oval 15"/>
              <p:cNvSpPr>
                <a:spLocks noChangeArrowheads="1"/>
              </p:cNvSpPr>
              <p:nvPr/>
            </p:nvSpPr>
            <p:spPr bwMode="auto">
              <a:xfrm>
                <a:off x="7821" y="1080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6</a:t>
                </a:r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>
                <a:off x="7095" y="10178"/>
                <a:ext cx="759" cy="716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 flipV="1">
                <a:off x="7101" y="11130"/>
                <a:ext cx="774" cy="57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43016" name="Group 26"/>
          <p:cNvGrpSpPr>
            <a:grpSpLocks/>
          </p:cNvGrpSpPr>
          <p:nvPr/>
        </p:nvGrpSpPr>
        <p:grpSpPr bwMode="auto">
          <a:xfrm rot="-5400000">
            <a:off x="5334000" y="2743200"/>
            <a:ext cx="457200" cy="2743200"/>
            <a:chOff x="7101" y="4504"/>
            <a:chExt cx="360" cy="2519"/>
          </a:xfrm>
        </p:grpSpPr>
        <p:sp>
          <p:nvSpPr>
            <p:cNvPr id="43031" name="Line 27"/>
            <p:cNvSpPr>
              <a:spLocks noChangeShapeType="1"/>
            </p:cNvSpPr>
            <p:nvPr/>
          </p:nvSpPr>
          <p:spPr bwMode="auto">
            <a:xfrm flipH="1">
              <a:off x="7275" y="4864"/>
              <a:ext cx="6" cy="3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3032" name="Oval 28"/>
            <p:cNvSpPr>
              <a:spLocks noChangeArrowheads="1"/>
            </p:cNvSpPr>
            <p:nvPr/>
          </p:nvSpPr>
          <p:spPr bwMode="auto">
            <a:xfrm>
              <a:off x="7101" y="4504"/>
              <a:ext cx="360" cy="3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033" name="Oval 29"/>
            <p:cNvSpPr>
              <a:spLocks noChangeArrowheads="1"/>
            </p:cNvSpPr>
            <p:nvPr/>
          </p:nvSpPr>
          <p:spPr bwMode="auto">
            <a:xfrm>
              <a:off x="7101" y="5209"/>
              <a:ext cx="360" cy="3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3034" name="Oval 30"/>
            <p:cNvSpPr>
              <a:spLocks noChangeArrowheads="1"/>
            </p:cNvSpPr>
            <p:nvPr/>
          </p:nvSpPr>
          <p:spPr bwMode="auto">
            <a:xfrm>
              <a:off x="7101" y="5944"/>
              <a:ext cx="360" cy="3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3035" name="Oval 31"/>
            <p:cNvSpPr>
              <a:spLocks noChangeArrowheads="1"/>
            </p:cNvSpPr>
            <p:nvPr/>
          </p:nvSpPr>
          <p:spPr bwMode="auto">
            <a:xfrm>
              <a:off x="7101" y="6663"/>
              <a:ext cx="360" cy="3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3036" name="Line 32"/>
            <p:cNvSpPr>
              <a:spLocks noChangeShapeType="1"/>
            </p:cNvSpPr>
            <p:nvPr/>
          </p:nvSpPr>
          <p:spPr bwMode="auto">
            <a:xfrm>
              <a:off x="7281" y="5584"/>
              <a:ext cx="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3037" name="Line 33"/>
            <p:cNvSpPr>
              <a:spLocks noChangeShapeType="1"/>
            </p:cNvSpPr>
            <p:nvPr/>
          </p:nvSpPr>
          <p:spPr bwMode="auto">
            <a:xfrm>
              <a:off x="7281" y="6303"/>
              <a:ext cx="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grpSp>
        <p:nvGrpSpPr>
          <p:cNvPr id="12" name="Group 2"/>
          <p:cNvGrpSpPr>
            <a:grpSpLocks/>
          </p:cNvGrpSpPr>
          <p:nvPr/>
        </p:nvGrpSpPr>
        <p:grpSpPr bwMode="auto">
          <a:xfrm>
            <a:off x="1752600" y="5029200"/>
            <a:ext cx="1930400" cy="1644650"/>
            <a:chOff x="5841" y="9904"/>
            <a:chExt cx="2340" cy="1980"/>
          </a:xfrm>
          <a:solidFill>
            <a:schemeClr val="bg1"/>
          </a:solidFill>
        </p:grpSpPr>
        <p:sp>
          <p:nvSpPr>
            <p:cNvPr id="85" name="Line 3"/>
            <p:cNvSpPr>
              <a:spLocks noChangeShapeType="1"/>
            </p:cNvSpPr>
            <p:nvPr/>
          </p:nvSpPr>
          <p:spPr bwMode="auto">
            <a:xfrm>
              <a:off x="7101" y="10984"/>
              <a:ext cx="720" cy="0"/>
            </a:xfrm>
            <a:prstGeom prst="lin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/>
                <a:ea typeface="+mn-ea"/>
                <a:cs typeface="Arial" pitchFamily="34" charset="0"/>
              </a:endParaRPr>
            </a:p>
          </p:txBody>
        </p:sp>
        <p:grpSp>
          <p:nvGrpSpPr>
            <p:cNvPr id="13" name="Group 4"/>
            <p:cNvGrpSpPr>
              <a:grpSpLocks/>
            </p:cNvGrpSpPr>
            <p:nvPr/>
          </p:nvGrpSpPr>
          <p:grpSpPr bwMode="auto">
            <a:xfrm>
              <a:off x="5841" y="9904"/>
              <a:ext cx="2340" cy="1980"/>
              <a:chOff x="5841" y="9904"/>
              <a:chExt cx="2340" cy="1980"/>
            </a:xfrm>
            <a:grpFill/>
          </p:grpSpPr>
          <p:sp>
            <p:nvSpPr>
              <p:cNvPr id="87" name="Line 5"/>
              <p:cNvSpPr>
                <a:spLocks noChangeShapeType="1"/>
              </p:cNvSpPr>
              <p:nvPr/>
            </p:nvSpPr>
            <p:spPr bwMode="auto">
              <a:xfrm>
                <a:off x="6921" y="10264"/>
                <a:ext cx="0" cy="54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 type="none" w="sm" len="med"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8" name="Oval 6"/>
              <p:cNvSpPr>
                <a:spLocks noChangeArrowheads="1"/>
              </p:cNvSpPr>
              <p:nvPr/>
            </p:nvSpPr>
            <p:spPr bwMode="auto">
              <a:xfrm>
                <a:off x="5841" y="1134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841" y="1026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0" name="Oval 8"/>
              <p:cNvSpPr>
                <a:spLocks noChangeArrowheads="1"/>
              </p:cNvSpPr>
              <p:nvPr/>
            </p:nvSpPr>
            <p:spPr bwMode="auto">
              <a:xfrm>
                <a:off x="6741" y="99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91" name="Oval 9"/>
              <p:cNvSpPr>
                <a:spLocks noChangeArrowheads="1"/>
              </p:cNvSpPr>
              <p:nvPr/>
            </p:nvSpPr>
            <p:spPr bwMode="auto">
              <a:xfrm>
                <a:off x="674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92" name="Line 10"/>
              <p:cNvSpPr>
                <a:spLocks noChangeShapeType="1"/>
              </p:cNvSpPr>
              <p:nvPr/>
            </p:nvSpPr>
            <p:spPr bwMode="auto">
              <a:xfrm flipV="1">
                <a:off x="6189" y="10170"/>
                <a:ext cx="561" cy="19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3" name="Line 11"/>
              <p:cNvSpPr>
                <a:spLocks noChangeShapeType="1"/>
              </p:cNvSpPr>
              <p:nvPr/>
            </p:nvSpPr>
            <p:spPr bwMode="auto">
              <a:xfrm flipV="1">
                <a:off x="6156" y="11074"/>
                <a:ext cx="600" cy="319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4" name="Oval 12"/>
              <p:cNvSpPr>
                <a:spLocks noChangeArrowheads="1"/>
              </p:cNvSpPr>
              <p:nvPr/>
            </p:nvSpPr>
            <p:spPr bwMode="auto">
              <a:xfrm>
                <a:off x="6741" y="11524"/>
                <a:ext cx="360" cy="360"/>
              </a:xfrm>
              <a:prstGeom prst="ellipse">
                <a:avLst/>
              </a:prstGeom>
              <a:solidFill>
                <a:srgbClr val="FED0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5</a:t>
                </a:r>
              </a:p>
            </p:txBody>
          </p:sp>
          <p:sp>
            <p:nvSpPr>
              <p:cNvPr id="95" name="Line 13"/>
              <p:cNvSpPr>
                <a:spLocks noChangeShapeType="1"/>
              </p:cNvSpPr>
              <p:nvPr/>
            </p:nvSpPr>
            <p:spPr bwMode="auto">
              <a:xfrm>
                <a:off x="6201" y="11524"/>
                <a:ext cx="549" cy="131"/>
              </a:xfrm>
              <a:prstGeom prst="line">
                <a:avLst/>
              </a:prstGeom>
              <a:ln>
                <a:headEnd/>
                <a:tailEnd type="triangle" w="sm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6" name="Line 14"/>
              <p:cNvSpPr>
                <a:spLocks noChangeShapeType="1"/>
              </p:cNvSpPr>
              <p:nvPr/>
            </p:nvSpPr>
            <p:spPr bwMode="auto">
              <a:xfrm>
                <a:off x="6193" y="10511"/>
                <a:ext cx="572" cy="36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7" name="Oval 15"/>
              <p:cNvSpPr>
                <a:spLocks noChangeArrowheads="1"/>
              </p:cNvSpPr>
              <p:nvPr/>
            </p:nvSpPr>
            <p:spPr bwMode="auto">
              <a:xfrm>
                <a:off x="7821" y="10804"/>
                <a:ext cx="360" cy="360"/>
              </a:xfrm>
              <a:prstGeom prst="ellips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Trebuchet MS"/>
                    <a:ea typeface="+mn-ea"/>
                    <a:cs typeface="Arial" pitchFamily="34" charset="0"/>
                  </a:rPr>
                  <a:t>6</a:t>
                </a:r>
              </a:p>
            </p:txBody>
          </p:sp>
          <p:sp>
            <p:nvSpPr>
              <p:cNvPr id="98" name="Line 16"/>
              <p:cNvSpPr>
                <a:spLocks noChangeShapeType="1"/>
              </p:cNvSpPr>
              <p:nvPr/>
            </p:nvSpPr>
            <p:spPr bwMode="auto">
              <a:xfrm>
                <a:off x="7095" y="10178"/>
                <a:ext cx="759" cy="716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9" name="Line 17"/>
              <p:cNvSpPr>
                <a:spLocks noChangeShapeType="1"/>
              </p:cNvSpPr>
              <p:nvPr/>
            </p:nvSpPr>
            <p:spPr bwMode="auto">
              <a:xfrm flipV="1">
                <a:off x="7101" y="11130"/>
                <a:ext cx="774" cy="574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sm" len="med"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rebuchet MS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43018" name="Group 34"/>
          <p:cNvGrpSpPr>
            <a:grpSpLocks/>
          </p:cNvGrpSpPr>
          <p:nvPr/>
        </p:nvGrpSpPr>
        <p:grpSpPr bwMode="auto">
          <a:xfrm rot="-5400000">
            <a:off x="4800600" y="5257800"/>
            <a:ext cx="457200" cy="1219200"/>
            <a:chOff x="7821" y="5224"/>
            <a:chExt cx="360" cy="1080"/>
          </a:xfrm>
        </p:grpSpPr>
        <p:sp>
          <p:nvSpPr>
            <p:cNvPr id="43028" name="Oval 35"/>
            <p:cNvSpPr>
              <a:spLocks noChangeArrowheads="1"/>
            </p:cNvSpPr>
            <p:nvPr/>
          </p:nvSpPr>
          <p:spPr bwMode="auto">
            <a:xfrm>
              <a:off x="7821" y="5944"/>
              <a:ext cx="360" cy="3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3029" name="Oval 36"/>
            <p:cNvSpPr>
              <a:spLocks noChangeArrowheads="1"/>
            </p:cNvSpPr>
            <p:nvPr/>
          </p:nvSpPr>
          <p:spPr bwMode="auto">
            <a:xfrm>
              <a:off x="7821" y="5224"/>
              <a:ext cx="360" cy="3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eaLnBrk="0" hangingPunct="0"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Char char=""/>
                <a:defRPr sz="32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800"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C32D2E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3030" name="Line 37"/>
            <p:cNvSpPr>
              <a:spLocks noChangeShapeType="1"/>
            </p:cNvSpPr>
            <p:nvPr/>
          </p:nvSpPr>
          <p:spPr bwMode="auto">
            <a:xfrm>
              <a:off x="8001" y="5584"/>
              <a:ext cx="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sp>
        <p:nvSpPr>
          <p:cNvPr id="43019" name="Rectangle 39"/>
          <p:cNvSpPr>
            <a:spLocks noChangeArrowheads="1"/>
          </p:cNvSpPr>
          <p:nvPr/>
        </p:nvSpPr>
        <p:spPr bwMode="auto">
          <a:xfrm>
            <a:off x="5943600" y="4572000"/>
            <a:ext cx="2590800" cy="6096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Stack popping-up order: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020" name="Rectangle 40"/>
          <p:cNvSpPr>
            <a:spLocks noChangeArrowheads="1"/>
          </p:cNvSpPr>
          <p:nvPr/>
        </p:nvSpPr>
        <p:spPr bwMode="auto">
          <a:xfrm>
            <a:off x="5943600" y="5410200"/>
            <a:ext cx="2590800" cy="5334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 type="non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Topological order: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021" name="TextBox 106"/>
          <p:cNvSpPr txBox="1">
            <a:spLocks noChangeArrowheads="1"/>
          </p:cNvSpPr>
          <p:nvPr/>
        </p:nvSpPr>
        <p:spPr bwMode="auto">
          <a:xfrm>
            <a:off x="3124200" y="3048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43022" name="TextBox 107"/>
          <p:cNvSpPr txBox="1">
            <a:spLocks noChangeArrowheads="1"/>
          </p:cNvSpPr>
          <p:nvPr/>
        </p:nvSpPr>
        <p:spPr bwMode="auto">
          <a:xfrm>
            <a:off x="4800600" y="31242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43023" name="TextBox 108"/>
          <p:cNvSpPr txBox="1">
            <a:spLocks noChangeArrowheads="1"/>
          </p:cNvSpPr>
          <p:nvPr/>
        </p:nvSpPr>
        <p:spPr bwMode="auto">
          <a:xfrm>
            <a:off x="7315200" y="31242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43024" name="TextBox 109"/>
          <p:cNvSpPr txBox="1">
            <a:spLocks noChangeArrowheads="1"/>
          </p:cNvSpPr>
          <p:nvPr/>
        </p:nvSpPr>
        <p:spPr bwMode="auto">
          <a:xfrm>
            <a:off x="3124200" y="46482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43025" name="TextBox 110"/>
          <p:cNvSpPr txBox="1">
            <a:spLocks noChangeArrowheads="1"/>
          </p:cNvSpPr>
          <p:nvPr/>
        </p:nvSpPr>
        <p:spPr bwMode="auto">
          <a:xfrm>
            <a:off x="3352800" y="62484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112" name="Slide Number Placeholder 1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3E436D-AE32-41DE-9CE0-8D8998377798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5A788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B5A788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113" name="Footer Placeholder 1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S. Nandagopalan                Unit 5</a:t>
            </a:r>
          </a:p>
        </p:txBody>
      </p:sp>
    </p:spTree>
    <p:extLst>
      <p:ext uri="{BB962C8B-B14F-4D97-AF65-F5344CB8AC3E}">
        <p14:creationId xmlns:p14="http://schemas.microsoft.com/office/powerpoint/2010/main" val="42771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Method-2: Algorithm</a:t>
            </a:r>
            <a:endParaRPr lang="en-US" dirty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Let </a:t>
            </a:r>
            <a:r>
              <a:rPr lang="en-US" altLang="en-US" i="1" smtClean="0"/>
              <a:t>G</a:t>
            </a:r>
            <a:r>
              <a:rPr lang="en-US" altLang="en-US" smtClean="0"/>
              <a:t> be a graph. Recall that during an execution of </a:t>
            </a:r>
            <a:r>
              <a:rPr lang="en-US" altLang="en-US" i="1" smtClean="0"/>
              <a:t>DFS_Visit_All</a:t>
            </a:r>
            <a:r>
              <a:rPr lang="en-US" altLang="en-US" smtClean="0"/>
              <a:t> , the subroutine </a:t>
            </a:r>
            <a:r>
              <a:rPr lang="en-US" altLang="en-US" i="1" smtClean="0"/>
              <a:t>dfs i</a:t>
            </a:r>
            <a:r>
              <a:rPr lang="en-US" altLang="en-US" smtClean="0"/>
              <a:t>s invoked exactly once for each vertex </a:t>
            </a:r>
            <a:r>
              <a:rPr lang="en-US" altLang="en-US" i="1" smtClean="0"/>
              <a:t>v</a:t>
            </a:r>
            <a:r>
              <a:rPr lang="en-US" altLang="en-US" smtClean="0"/>
              <a:t>. </a:t>
            </a:r>
          </a:p>
          <a:p>
            <a:r>
              <a:rPr lang="en-US" altLang="en-US" smtClean="0"/>
              <a:t>Let us call vertex </a:t>
            </a:r>
            <a:r>
              <a:rPr lang="en-US" altLang="en-US" i="1" smtClean="0"/>
              <a:t>v</a:t>
            </a:r>
            <a:r>
              <a:rPr lang="en-US" altLang="en-US" smtClean="0"/>
              <a:t> finished after </a:t>
            </a:r>
            <a:r>
              <a:rPr lang="en-US" altLang="en-US" i="1" smtClean="0"/>
              <a:t>dfs</a:t>
            </a:r>
            <a:r>
              <a:rPr lang="en-US" altLang="en-US" smtClean="0"/>
              <a:t> is completed. During the execution of </a:t>
            </a:r>
            <a:r>
              <a:rPr lang="en-US" altLang="en-US" i="1" smtClean="0"/>
              <a:t>DFS_Visit_All</a:t>
            </a:r>
            <a:r>
              <a:rPr lang="en-US" altLang="en-US" smtClean="0"/>
              <a:t>, a vertex can be in three states:</a:t>
            </a:r>
          </a:p>
          <a:p>
            <a:pPr lvl="1"/>
            <a:r>
              <a:rPr lang="en-US" altLang="en-US" smtClean="0"/>
              <a:t>not yet visited (let us call a vertex in this state </a:t>
            </a:r>
            <a:r>
              <a:rPr lang="en-US" altLang="en-US" b="1" i="1" smtClean="0"/>
              <a:t>white</a:t>
            </a:r>
            <a:r>
              <a:rPr lang="en-US" altLang="en-US" smtClean="0"/>
              <a:t>)</a:t>
            </a:r>
          </a:p>
          <a:p>
            <a:pPr lvl="1"/>
            <a:r>
              <a:rPr lang="en-US" altLang="en-US" smtClean="0"/>
              <a:t>visited, but not yet finished (</a:t>
            </a:r>
            <a:r>
              <a:rPr lang="en-US" altLang="en-US" b="1" i="1" smtClean="0"/>
              <a:t>grey</a:t>
            </a:r>
            <a:r>
              <a:rPr lang="en-US" altLang="en-US" smtClean="0"/>
              <a:t>)</a:t>
            </a:r>
          </a:p>
          <a:p>
            <a:pPr lvl="1"/>
            <a:r>
              <a:rPr lang="en-US" altLang="en-US" smtClean="0"/>
              <a:t>finished (</a:t>
            </a:r>
            <a:r>
              <a:rPr lang="en-US" altLang="en-US" b="1" i="1" smtClean="0"/>
              <a:t>black</a:t>
            </a:r>
            <a:r>
              <a:rPr lang="en-US" altLang="en-US" smtClean="0"/>
              <a:t>)</a:t>
            </a:r>
          </a:p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2FDB8-2014-4183-A0E6-1B2E1D675F69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5A788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B5A788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S. Nandagopalan                Unit 5</a:t>
            </a:r>
          </a:p>
        </p:txBody>
      </p:sp>
    </p:spTree>
    <p:extLst>
      <p:ext uri="{BB962C8B-B14F-4D97-AF65-F5344CB8AC3E}">
        <p14:creationId xmlns:p14="http://schemas.microsoft.com/office/powerpoint/2010/main" val="37041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Dr. S. Nandagopalan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70CE4-BA80-43CB-B1DD-F8141BBEEA7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026" name="Picture 2" descr="C:\Users\Computer\Downloads\T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48" t="23139" r="60771" b="31744"/>
          <a:stretch/>
        </p:blipFill>
        <p:spPr bwMode="auto">
          <a:xfrm rot="5400000">
            <a:off x="1766200" y="-622369"/>
            <a:ext cx="6185495" cy="869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94880" y="5964863"/>
            <a:ext cx="457200" cy="4572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7858" y="5883348"/>
            <a:ext cx="457200" cy="4572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59117" y="5883337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437858" y="3742225"/>
            <a:ext cx="457200" cy="4572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342316" y="3674118"/>
            <a:ext cx="457200" cy="4572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0942" y="4764959"/>
            <a:ext cx="457200" cy="4572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80942" y="477241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327558" y="3658297"/>
            <a:ext cx="457200" cy="4572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362059" y="3670500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42316" y="3670500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412504" y="3747095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94880" y="592989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93536" y="1559531"/>
            <a:ext cx="457200" cy="4572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543369" y="3742225"/>
            <a:ext cx="457200" cy="4572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539052" y="3731620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493536" y="155953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419554" y="1507389"/>
            <a:ext cx="457200" cy="4572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428173" y="1485089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0942" y="5929891"/>
            <a:ext cx="4029142" cy="52322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f,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g, d, c, b, a, h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6418" y="5826658"/>
            <a:ext cx="4120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6350" y="5330472"/>
            <a:ext cx="4120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98059" y="4111266"/>
            <a:ext cx="4120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34971" y="2955858"/>
            <a:ext cx="4120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86819" y="822247"/>
            <a:ext cx="4120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85507" y="2952305"/>
            <a:ext cx="4120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98695" y="3395339"/>
            <a:ext cx="4120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35614" y="889589"/>
            <a:ext cx="4120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45215" y="3264201"/>
            <a:ext cx="41200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2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rli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5359</TotalTime>
  <Words>1354</Words>
  <Application>Microsoft Office PowerPoint</Application>
  <PresentationFormat>On-screen Show (4:3)</PresentationFormat>
  <Paragraphs>287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Arial</vt:lpstr>
      <vt:lpstr>Berlin Sans FB</vt:lpstr>
      <vt:lpstr>Calibri</vt:lpstr>
      <vt:lpstr>Georgia</vt:lpstr>
      <vt:lpstr>Gill Sans MT</vt:lpstr>
      <vt:lpstr>Sitka Banner</vt:lpstr>
      <vt:lpstr>Symbol</vt:lpstr>
      <vt:lpstr>Times New Roman</vt:lpstr>
      <vt:lpstr>Trajan Pro</vt:lpstr>
      <vt:lpstr>Trebuchet MS</vt:lpstr>
      <vt:lpstr>Verdana</vt:lpstr>
      <vt:lpstr>Wingdings</vt:lpstr>
      <vt:lpstr>Wingdings 2</vt:lpstr>
      <vt:lpstr>Urban</vt:lpstr>
      <vt:lpstr>Berlin</vt:lpstr>
      <vt:lpstr>Photo Editor Photo</vt:lpstr>
      <vt:lpstr>Course Name :  Data Structures &amp; Algorithms</vt:lpstr>
      <vt:lpstr>Session 12:  Topological Sort, Bi-connected Graphs, etc. </vt:lpstr>
      <vt:lpstr>Contents</vt:lpstr>
      <vt:lpstr>Topological Sorting</vt:lpstr>
      <vt:lpstr>Example</vt:lpstr>
      <vt:lpstr>Topological order using DFS</vt:lpstr>
      <vt:lpstr>Example</vt:lpstr>
      <vt:lpstr>Method-2: Algorithm</vt:lpstr>
      <vt:lpstr>PowerPoint Presentation</vt:lpstr>
      <vt:lpstr>DFS with Timestamp</vt:lpstr>
      <vt:lpstr>Example-2</vt:lpstr>
      <vt:lpstr>DFS Algorithm with Timestamp</vt:lpstr>
      <vt:lpstr>Topological order using     Source Removal</vt:lpstr>
      <vt:lpstr>Example</vt:lpstr>
      <vt:lpstr>Algorithm</vt:lpstr>
      <vt:lpstr>Separation Edges and Vertices</vt:lpstr>
      <vt:lpstr>Articulation Points</vt:lpstr>
      <vt:lpstr>Biconnected Graph</vt:lpstr>
      <vt:lpstr>Biconnected Graph</vt:lpstr>
      <vt:lpstr>Biconnected Components</vt:lpstr>
      <vt:lpstr>Equivalence Class</vt:lpstr>
      <vt:lpstr>Equivalence Classes</vt:lpstr>
      <vt:lpstr>Link Relation</vt:lpstr>
      <vt:lpstr>Link Components</vt:lpstr>
      <vt:lpstr>Auxiliary Graph</vt:lpstr>
      <vt:lpstr>Auxiliary Graph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6: DIVIDE &amp; CONUQER</dc:title>
  <dc:creator>Nandagopalan</dc:creator>
  <cp:lastModifiedBy>Windows User</cp:lastModifiedBy>
  <cp:revision>186</cp:revision>
  <dcterms:created xsi:type="dcterms:W3CDTF">2009-10-08T14:14:44Z</dcterms:created>
  <dcterms:modified xsi:type="dcterms:W3CDTF">2023-02-24T03:41:03Z</dcterms:modified>
</cp:coreProperties>
</file>